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17"/>
  </p:notesMasterIdLst>
  <p:handoutMasterIdLst>
    <p:handoutMasterId r:id="rId18"/>
  </p:handoutMasterIdLst>
  <p:sldIdLst>
    <p:sldId id="270" r:id="rId2"/>
    <p:sldId id="309" r:id="rId3"/>
    <p:sldId id="310" r:id="rId4"/>
    <p:sldId id="311" r:id="rId5"/>
    <p:sldId id="312" r:id="rId6"/>
    <p:sldId id="320" r:id="rId7"/>
    <p:sldId id="313" r:id="rId8"/>
    <p:sldId id="323" r:id="rId9"/>
    <p:sldId id="322" r:id="rId10"/>
    <p:sldId id="316" r:id="rId11"/>
    <p:sldId id="314" r:id="rId12"/>
    <p:sldId id="317" r:id="rId13"/>
    <p:sldId id="319" r:id="rId14"/>
    <p:sldId id="318" r:id="rId15"/>
    <p:sldId id="321"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00"/>
    <a:srgbClr val="FFCA06"/>
    <a:srgbClr val="FF9900"/>
    <a:srgbClr val="FF9933"/>
    <a:srgbClr val="000000"/>
    <a:srgbClr val="006699"/>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981" autoAdjust="0"/>
  </p:normalViewPr>
  <p:slideViewPr>
    <p:cSldViewPr>
      <p:cViewPr varScale="1">
        <p:scale>
          <a:sx n="73" d="100"/>
          <a:sy n="73" d="100"/>
        </p:scale>
        <p:origin x="-686"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45CE6703-AD6E-4BC2-9F6D-635613F707C7}" type="datetimeFigureOut">
              <a:rPr lang="en-US" smtClean="0"/>
              <a:t>11/19/2013</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8D13F298-C66D-4EAE-9B6C-6C27EB59762C}" type="slidenum">
              <a:rPr lang="en-US" smtClean="0"/>
              <a:t>‹#›</a:t>
            </a:fld>
            <a:endParaRPr lang="en-US"/>
          </a:p>
        </p:txBody>
      </p:sp>
    </p:spTree>
    <p:extLst>
      <p:ext uri="{BB962C8B-B14F-4D97-AF65-F5344CB8AC3E}">
        <p14:creationId xmlns:p14="http://schemas.microsoft.com/office/powerpoint/2010/main" val="17915613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2D3B6224-E222-4BE6-97EA-BB87A8C288C8}" type="datetimeFigureOut">
              <a:rPr lang="en-US" smtClean="0"/>
              <a:t>11/19/2013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731B2CB3-83F0-4ABD-88A8-EB7EAD9C3194}" type="slidenum">
              <a:rPr lang="en-US" smtClean="0"/>
              <a:t>‹#›</a:t>
            </a:fld>
            <a:endParaRPr lang="en-US"/>
          </a:p>
        </p:txBody>
      </p:sp>
    </p:spTree>
    <p:extLst>
      <p:ext uri="{BB962C8B-B14F-4D97-AF65-F5344CB8AC3E}">
        <p14:creationId xmlns:p14="http://schemas.microsoft.com/office/powerpoint/2010/main" val="3414209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pPr>
              <a:defRPr/>
            </a:pPr>
            <a:fld id="{4351854E-68E8-4F0C-940E-1962A080181E}" type="slidenum">
              <a:rPr lang="en-US" smtClean="0"/>
              <a:pPr>
                <a:defRPr/>
              </a:pPr>
              <a:t>2</a:t>
            </a:fld>
            <a:endParaRPr lang="en-US"/>
          </a:p>
        </p:txBody>
      </p:sp>
    </p:spTree>
    <p:extLst>
      <p:ext uri="{BB962C8B-B14F-4D97-AF65-F5344CB8AC3E}">
        <p14:creationId xmlns:p14="http://schemas.microsoft.com/office/powerpoint/2010/main" val="1531058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Accounting</a:t>
            </a:r>
            <a:r>
              <a:rPr lang="en-US" b="1" baseline="0" dirty="0" smtClean="0"/>
              <a:t> system </a:t>
            </a:r>
            <a:r>
              <a:rPr lang="en-US" baseline="0" dirty="0" smtClean="0"/>
              <a:t>– receive funds, prepare &amp; submit invoices and other financial reports, accounting records balanced on a monthly basis and reconciled with our bank</a:t>
            </a:r>
          </a:p>
          <a:p>
            <a:r>
              <a:rPr lang="en-US" b="1" baseline="0" dirty="0" smtClean="0"/>
              <a:t>Purchasing system </a:t>
            </a:r>
            <a:r>
              <a:rPr lang="en-US" baseline="0" dirty="0" smtClean="0"/>
              <a:t>– we can issue PO’s, establish store credit, allow colleges and research centers to obtain their own RF credit card or can use the RF’s credit card in many situations.  Credit cards are currently held by incubator site managers, CREOL, BSBS.  PI’s can make on campus purchases with the computer store, office plus, physical plant, print shop, etc.   RF can reimburse employees for acceptable charges when purchases are made with their own funds, RF can reimburse UCF for acceptable charges</a:t>
            </a:r>
            <a:endParaRPr lang="en-US" dirty="0"/>
          </a:p>
        </p:txBody>
      </p:sp>
      <p:sp>
        <p:nvSpPr>
          <p:cNvPr id="4" name="Slide Number Placeholder 3"/>
          <p:cNvSpPr>
            <a:spLocks noGrp="1"/>
          </p:cNvSpPr>
          <p:nvPr>
            <p:ph type="sldNum" sz="quarter" idx="10"/>
          </p:nvPr>
        </p:nvSpPr>
        <p:spPr/>
        <p:txBody>
          <a:bodyPr/>
          <a:lstStyle/>
          <a:p>
            <a:fld id="{731B2CB3-83F0-4ABD-88A8-EB7EAD9C3194}" type="slidenum">
              <a:rPr lang="en-US" smtClean="0"/>
              <a:t>6</a:t>
            </a:fld>
            <a:endParaRPr lang="en-US"/>
          </a:p>
        </p:txBody>
      </p:sp>
    </p:spTree>
    <p:extLst>
      <p:ext uri="{BB962C8B-B14F-4D97-AF65-F5344CB8AC3E}">
        <p14:creationId xmlns:p14="http://schemas.microsoft.com/office/powerpoint/2010/main" val="35473462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a:t>
            </a:r>
            <a:r>
              <a:rPr lang="en-US" baseline="0" dirty="0" smtClean="0"/>
              <a:t> all account types, the RF uses UCF’s HR system for payroll and tuition.  As such, a PeopleSoft account number will be issued, as applicable.  Colleges and departments will handle payroll and tuition the standard way.  RF reimburses UCF on a quarterly basis for payroll and tuition charges.  No action required by the PI or college/department is needed. </a:t>
            </a:r>
            <a:endParaRPr lang="en-US" dirty="0"/>
          </a:p>
        </p:txBody>
      </p:sp>
      <p:sp>
        <p:nvSpPr>
          <p:cNvPr id="4" name="Slide Number Placeholder 3"/>
          <p:cNvSpPr>
            <a:spLocks noGrp="1"/>
          </p:cNvSpPr>
          <p:nvPr>
            <p:ph type="sldNum" sz="quarter" idx="10"/>
          </p:nvPr>
        </p:nvSpPr>
        <p:spPr/>
        <p:txBody>
          <a:bodyPr/>
          <a:lstStyle/>
          <a:p>
            <a:fld id="{731B2CB3-83F0-4ABD-88A8-EB7EAD9C3194}" type="slidenum">
              <a:rPr lang="en-US" smtClean="0"/>
              <a:t>7</a:t>
            </a:fld>
            <a:endParaRPr lang="en-US"/>
          </a:p>
        </p:txBody>
      </p:sp>
    </p:spTree>
    <p:extLst>
      <p:ext uri="{BB962C8B-B14F-4D97-AF65-F5344CB8AC3E}">
        <p14:creationId xmlns:p14="http://schemas.microsoft.com/office/powerpoint/2010/main" val="3047366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UCFRF’s data is included in UCF’s proposal for Facilities and Administrative cost rates, therefore those rates are applicable to UCFRF C &amp; G activity. These rates are determined in accordance with federal government cost principles and as a result of audit and negotiations between UCF and its cognizant federal agency, the Department of Health and Human Services (DHHS).</a:t>
            </a:r>
            <a:endParaRPr lang="en-US" dirty="0"/>
          </a:p>
        </p:txBody>
      </p:sp>
      <p:sp>
        <p:nvSpPr>
          <p:cNvPr id="4" name="Slide Number Placeholder 3"/>
          <p:cNvSpPr>
            <a:spLocks noGrp="1"/>
          </p:cNvSpPr>
          <p:nvPr>
            <p:ph type="sldNum" sz="quarter" idx="10"/>
          </p:nvPr>
        </p:nvSpPr>
        <p:spPr/>
        <p:txBody>
          <a:bodyPr/>
          <a:lstStyle/>
          <a:p>
            <a:fld id="{731B2CB3-83F0-4ABD-88A8-EB7EAD9C3194}" type="slidenum">
              <a:rPr lang="en-US" smtClean="0"/>
              <a:t>9</a:t>
            </a:fld>
            <a:endParaRPr lang="en-US"/>
          </a:p>
        </p:txBody>
      </p:sp>
    </p:spTree>
    <p:extLst>
      <p:ext uri="{BB962C8B-B14F-4D97-AF65-F5344CB8AC3E}">
        <p14:creationId xmlns:p14="http://schemas.microsoft.com/office/powerpoint/2010/main" val="15324454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1B2CB3-83F0-4ABD-88A8-EB7EAD9C3194}" type="slidenum">
              <a:rPr lang="en-US" smtClean="0"/>
              <a:t>13</a:t>
            </a:fld>
            <a:endParaRPr lang="en-US"/>
          </a:p>
        </p:txBody>
      </p:sp>
    </p:spTree>
    <p:extLst>
      <p:ext uri="{BB962C8B-B14F-4D97-AF65-F5344CB8AC3E}">
        <p14:creationId xmlns:p14="http://schemas.microsoft.com/office/powerpoint/2010/main" val="39893642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Directors are made</a:t>
            </a:r>
            <a:r>
              <a:rPr lang="en-US" baseline="0" dirty="0" smtClean="0"/>
              <a:t> up of local business officials.  Bill Merck VP of Admin and Finance and CFO for UCF is a Director.</a:t>
            </a:r>
            <a:endParaRPr lang="en-US" dirty="0"/>
          </a:p>
        </p:txBody>
      </p:sp>
      <p:sp>
        <p:nvSpPr>
          <p:cNvPr id="4" name="Slide Number Placeholder 3"/>
          <p:cNvSpPr>
            <a:spLocks noGrp="1"/>
          </p:cNvSpPr>
          <p:nvPr>
            <p:ph type="sldNum" sz="quarter" idx="10"/>
          </p:nvPr>
        </p:nvSpPr>
        <p:spPr/>
        <p:txBody>
          <a:bodyPr/>
          <a:lstStyle/>
          <a:p>
            <a:fld id="{731B2CB3-83F0-4ABD-88A8-EB7EAD9C3194}" type="slidenum">
              <a:rPr lang="en-US" smtClean="0"/>
              <a:t>14</a:t>
            </a:fld>
            <a:endParaRPr lang="en-US"/>
          </a:p>
        </p:txBody>
      </p:sp>
    </p:spTree>
    <p:extLst>
      <p:ext uri="{BB962C8B-B14F-4D97-AF65-F5344CB8AC3E}">
        <p14:creationId xmlns:p14="http://schemas.microsoft.com/office/powerpoint/2010/main" val="206553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419DC3BF-4AF2-4C4B-B619-519D0279BCDD}" type="datetimeFigureOut">
              <a:rPr lang="en-US" smtClean="0"/>
              <a:t>11/19/2013</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EF5A803D-91D0-4C83-BC47-911B0C282B9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19DC3BF-4AF2-4C4B-B619-519D0279BCDD}" type="datetimeFigureOut">
              <a:rPr lang="en-US" smtClean="0"/>
              <a:t>11/19/2013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5A803D-91D0-4C83-BC47-911B0C282B9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19DC3BF-4AF2-4C4B-B619-519D0279BCDD}" type="datetimeFigureOut">
              <a:rPr lang="en-US" smtClean="0"/>
              <a:t>11/19/2013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5A803D-91D0-4C83-BC47-911B0C282B99}"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Picture with Caption">
    <p:bg>
      <p:bgPr>
        <a:blipFill dpi="0" rotWithShape="1">
          <a:blip r:embed="rId2">
            <a:alphaModFix amt="50000"/>
            <a:duotone>
              <a:schemeClr val="bg2">
                <a:shade val="30000"/>
                <a:satMod val="455000"/>
              </a:schemeClr>
              <a:schemeClr val="bg2">
                <a:tint val="95000"/>
                <a:satMod val="120000"/>
              </a:schemeClr>
            </a:duotone>
            <a:lum/>
          </a:blip>
          <a:srcRect/>
          <a:stretch>
            <a:fillRect/>
          </a:stretch>
        </a:blipFill>
        <a:effectLst/>
      </p:bgPr>
    </p:bg>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98512" y="0"/>
            <a:ext cx="0" cy="6858000"/>
          </a:xfrm>
          <a:prstGeom prst="line">
            <a:avLst/>
          </a:prstGeom>
          <a:noFill/>
          <a:ln w="38100" cap="flat" cmpd="sng" algn="ctr">
            <a:solidFill>
              <a:srgbClr val="CC9900">
                <a:alpha val="50000"/>
              </a:srgb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56956" y="0"/>
            <a:ext cx="304800" cy="6858000"/>
          </a:xfrm>
          <a:prstGeom prst="rect">
            <a:avLst/>
          </a:prstGeom>
          <a:solidFill>
            <a:srgbClr val="CC9900">
              <a:alpha val="25000"/>
            </a:srgb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Straight Connector 18"/>
          <p:cNvSpPr>
            <a:spLocks noChangeShapeType="1"/>
          </p:cNvSpPr>
          <p:nvPr/>
        </p:nvSpPr>
        <p:spPr bwMode="auto">
          <a:xfrm>
            <a:off x="7568630" y="0"/>
            <a:ext cx="0" cy="6858000"/>
          </a:xfrm>
          <a:prstGeom prst="line">
            <a:avLst/>
          </a:prstGeom>
          <a:noFill/>
          <a:ln w="38100" cap="flat" cmpd="sng" algn="ctr">
            <a:solidFill>
              <a:srgbClr val="CC9900">
                <a:alpha val="20000"/>
              </a:srgb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7609726" y="0"/>
            <a:ext cx="0" cy="6858000"/>
          </a:xfrm>
          <a:prstGeom prst="line">
            <a:avLst/>
          </a:prstGeom>
          <a:noFill/>
          <a:ln w="12700" cap="flat" cmpd="sng" algn="ctr">
            <a:solidFill>
              <a:srgbClr val="CC9900">
                <a:alpha val="30000"/>
              </a:srgb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nvGrpSpPr>
          <p:cNvPr id="5" name="Group 4"/>
          <p:cNvGrpSpPr/>
          <p:nvPr userDrawn="1"/>
        </p:nvGrpSpPr>
        <p:grpSpPr>
          <a:xfrm>
            <a:off x="7761680" y="5196168"/>
            <a:ext cx="1153720" cy="1585632"/>
            <a:chOff x="7620000" y="5105400"/>
            <a:chExt cx="1153720" cy="1585632"/>
          </a:xfrm>
        </p:grpSpPr>
        <p:sp>
          <p:nvSpPr>
            <p:cNvPr id="15" name="Oval 14"/>
            <p:cNvSpPr/>
            <p:nvPr userDrawn="1"/>
          </p:nvSpPr>
          <p:spPr bwMode="auto">
            <a:xfrm>
              <a:off x="7853624" y="5492264"/>
              <a:ext cx="641424" cy="641424"/>
            </a:xfrm>
            <a:prstGeom prst="ellipse">
              <a:avLst/>
            </a:prstGeom>
            <a:solidFill>
              <a:srgbClr val="CC9900"/>
            </a:solidFill>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Oval 15"/>
            <p:cNvSpPr/>
            <p:nvPr userDrawn="1"/>
          </p:nvSpPr>
          <p:spPr bwMode="auto">
            <a:xfrm>
              <a:off x="7620000" y="6126144"/>
              <a:ext cx="137160" cy="137160"/>
            </a:xfrm>
            <a:prstGeom prst="ellipse">
              <a:avLst/>
            </a:prstGeom>
            <a:solidFill>
              <a:srgbClr val="CC9900"/>
            </a:solidFill>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userDrawn="1"/>
          </p:nvSpPr>
          <p:spPr bwMode="auto">
            <a:xfrm>
              <a:off x="8193128" y="6416712"/>
              <a:ext cx="274320" cy="274320"/>
            </a:xfrm>
            <a:prstGeom prst="ellipse">
              <a:avLst/>
            </a:prstGeom>
            <a:solidFill>
              <a:srgbClr val="CC9900"/>
            </a:solidFill>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userDrawn="1"/>
          </p:nvSpPr>
          <p:spPr bwMode="auto">
            <a:xfrm>
              <a:off x="8407960" y="5105400"/>
              <a:ext cx="365760" cy="365760"/>
            </a:xfrm>
            <a:prstGeom prst="ellipse">
              <a:avLst/>
            </a:prstGeom>
            <a:solidFill>
              <a:srgbClr val="CC9900"/>
            </a:solidFill>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grpSp>
      <p:pic>
        <p:nvPicPr>
          <p:cNvPr id="14" name="Picture 13" descr="http://www.floridahightech.com/images/UCFlogo.gif"/>
          <p:cNvPicPr>
            <a:picLocks noChangeAspect="1"/>
          </p:cNvPicPr>
          <p:nvPr userDrawn="1"/>
        </p:nvPicPr>
        <p:blipFill>
          <a:blip r:embed="rId3" cstate="print">
            <a:biLevel thresh="75000"/>
            <a:extLst>
              <a:ext uri="{BEBA8EAE-BF5A-486C-A8C5-ECC9F3942E4B}">
                <a14:imgProps xmlns:a14="http://schemas.microsoft.com/office/drawing/2010/main">
                  <a14:imgLayer r:embed="rId4">
                    <a14:imgEffect>
                      <a14:colorTemperature colorTemp="7625"/>
                    </a14:imgEffect>
                    <a14:imgEffect>
                      <a14:saturation sat="0"/>
                    </a14:imgEffect>
                  </a14:imgLayer>
                </a14:imgProps>
              </a:ext>
            </a:extLst>
          </a:blip>
          <a:srcRect r="68983" b="44845"/>
          <a:stretch>
            <a:fillRect/>
          </a:stretch>
        </p:blipFill>
        <p:spPr bwMode="auto">
          <a:xfrm>
            <a:off x="8077200" y="5638802"/>
            <a:ext cx="494675" cy="548640"/>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25" name="Date Placeholder 24"/>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11/19/2013</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kumimoji="0" lang="en-US"/>
          </a:p>
        </p:txBody>
      </p:sp>
      <p:sp>
        <p:nvSpPr>
          <p:cNvPr id="16" name="Slide Number Placeholder 15"/>
          <p:cNvSpPr>
            <a:spLocks noGrp="1"/>
          </p:cNvSpPr>
          <p:nvPr>
            <p:ph type="sldNum" sz="quarter" idx="12"/>
          </p:nvPr>
        </p:nvSpPr>
        <p:spPr>
          <a:xfrm>
            <a:off x="8229600" y="6473952"/>
            <a:ext cx="758952" cy="246888"/>
          </a:xfrm>
        </p:spPr>
        <p:txBody>
          <a:bodyPr/>
          <a:lstStyle/>
          <a:p>
            <a:fld id="{EF5A803D-91D0-4C83-BC47-911B0C282B99}" type="slidenum">
              <a:rPr lang="en-US" smtClean="0"/>
              <a:t>‹#›</a:t>
            </a:fld>
            <a:endParaRPr lang="en-US" dirty="0"/>
          </a:p>
        </p:txBody>
      </p:sp>
      <p:sp>
        <p:nvSpPr>
          <p:cNvPr id="7" name="Rectangle 6"/>
          <p:cNvSpPr/>
          <p:nvPr userDrawn="1"/>
        </p:nvSpPr>
        <p:spPr>
          <a:xfrm>
            <a:off x="-12032" y="6400800"/>
            <a:ext cx="9171432" cy="533400"/>
          </a:xfrm>
          <a:prstGeom prst="rect">
            <a:avLst/>
          </a:prstGeom>
          <a:gradFill flip="none" rotWithShape="1">
            <a:gsLst>
              <a:gs pos="0">
                <a:srgbClr val="CC9900"/>
              </a:gs>
              <a:gs pos="65000">
                <a:schemeClr val="accent1">
                  <a:shade val="67500"/>
                  <a:satMod val="115000"/>
                  <a:alpha val="75000"/>
                  <a:lumMod val="54000"/>
                  <a:lumOff val="46000"/>
                </a:schemeClr>
              </a:gs>
              <a:gs pos="100000">
                <a:schemeClr val="accent1">
                  <a:lumMod val="75000"/>
                  <a:shade val="100000"/>
                  <a:satMod val="115000"/>
                  <a:alpha val="2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pic>
        <p:nvPicPr>
          <p:cNvPr id="8" name="Picture 7" descr="http://www.floridahightech.com/images/UCFlogo.gif"/>
          <p:cNvPicPr>
            <a:picLocks noChangeAspect="1"/>
          </p:cNvPicPr>
          <p:nvPr userDrawn="1"/>
        </p:nvPicPr>
        <p:blipFill>
          <a:blip r:embed="rId2" cstate="print">
            <a:biLevel thresh="75000"/>
          </a:blip>
          <a:srcRect r="68983" b="44845"/>
          <a:stretch>
            <a:fillRect/>
          </a:stretch>
        </p:blipFill>
        <p:spPr bwMode="auto">
          <a:xfrm>
            <a:off x="8534400" y="6432610"/>
            <a:ext cx="412229" cy="457200"/>
          </a:xfrm>
          <a:prstGeom prst="rect">
            <a:avLst/>
          </a:prstGeom>
          <a:noFill/>
          <a:ln w="9525">
            <a:noFill/>
            <a:miter lim="800000"/>
            <a:headEnd/>
            <a:tailEnd/>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419DC3BF-4AF2-4C4B-B619-519D0279BCDD}" type="datetimeFigureOut">
              <a:rPr lang="en-US" smtClean="0"/>
              <a:t>11/19/2013</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EF5A803D-91D0-4C83-BC47-911B0C282B99}" type="slidenum">
              <a:rPr lang="en-US" smtClean="0"/>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419DC3BF-4AF2-4C4B-B619-519D0279BCDD}" type="datetimeFigureOut">
              <a:rPr lang="en-US" smtClean="0"/>
              <a:t>11/19/2013</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EF5A803D-91D0-4C83-BC47-911B0C282B9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419DC3BF-4AF2-4C4B-B619-519D0279BCDD}" type="datetimeFigureOut">
              <a:rPr lang="en-US" smtClean="0"/>
              <a:t>11/19/2013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EF5A803D-91D0-4C83-BC47-911B0C282B99}" type="slidenum">
              <a:rPr lang="en-US" smtClean="0"/>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419DC3BF-4AF2-4C4B-B619-519D0279BCDD}" type="datetimeFigureOut">
              <a:rPr lang="en-US" smtClean="0"/>
              <a:t>11/19/2013</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5A803D-91D0-4C83-BC47-911B0C282B9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19DC3BF-4AF2-4C4B-B619-519D0279BCDD}" type="datetimeFigureOut">
              <a:rPr lang="en-US" smtClean="0"/>
              <a:t>11/19/2013</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5A803D-91D0-4C83-BC47-911B0C282B9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419DC3BF-4AF2-4C4B-B619-519D0279BCDD}" type="datetimeFigureOut">
              <a:rPr lang="en-US" smtClean="0"/>
              <a:t>11/19/2013</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5A803D-91D0-4C83-BC47-911B0C282B9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419DC3BF-4AF2-4C4B-B619-519D0279BCDD}" type="datetimeFigureOut">
              <a:rPr lang="en-US" smtClean="0"/>
              <a:t>11/19/2013</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EF5A803D-91D0-4C83-BC47-911B0C282B99}" type="slidenum">
              <a:rPr lang="en-US" smtClean="0"/>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alphaModFix amt="70000"/>
            <a:duotone>
              <a:schemeClr val="bg2">
                <a:shade val="30000"/>
                <a:satMod val="455000"/>
              </a:schemeClr>
              <a:schemeClr val="bg2">
                <a:tint val="95000"/>
                <a:satMod val="120000"/>
              </a:schemeClr>
            </a:duotone>
            <a:lum/>
          </a:blip>
          <a:srcRect/>
          <a:stretch>
            <a:fillRect/>
          </a:stretch>
        </a:blipFill>
        <a:effectLst/>
      </p:bgPr>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419DC3BF-4AF2-4C4B-B619-519D0279BCDD}" type="datetimeFigureOut">
              <a:rPr lang="en-US" smtClean="0"/>
              <a:t>11/19/2013</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EF5A803D-91D0-4C83-BC47-911B0C282B99}" type="slidenum">
              <a:rPr lang="en-US" smtClean="0"/>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 id="2147483912" r:id="rId12"/>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mailto:Elizabeth.Hughes@ucf.edu" TargetMode="External"/><Relationship Id="rId3" Type="http://schemas.openxmlformats.org/officeDocument/2006/relationships/hyperlink" Target="mailto:edward.jacobs@ucf.edu" TargetMode="External"/><Relationship Id="rId7" Type="http://schemas.openxmlformats.org/officeDocument/2006/relationships/hyperlink" Target="mailto:Nivedita.Patel@ucf.edu" TargetMode="External"/><Relationship Id="rId2" Type="http://schemas.openxmlformats.org/officeDocument/2006/relationships/hyperlink" Target="mailto:kim@ucf.edu" TargetMode="External"/><Relationship Id="rId1" Type="http://schemas.openxmlformats.org/officeDocument/2006/relationships/slideLayout" Target="../slideLayouts/slideLayout2.xml"/><Relationship Id="rId6" Type="http://schemas.openxmlformats.org/officeDocument/2006/relationships/hyperlink" Target="mailto:Hilary.hitchner@ucf.edu" TargetMode="External"/><Relationship Id="rId5" Type="http://schemas.openxmlformats.org/officeDocument/2006/relationships/hyperlink" Target="mailto:mieraf.tadesse@ucf.edu" TargetMode="External"/><Relationship Id="rId4" Type="http://schemas.openxmlformats.org/officeDocument/2006/relationships/hyperlink" Target="mailto:Chris.dantes@ucf.edu"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1100" dirty="0" smtClean="0">
                <a:solidFill>
                  <a:schemeClr val="accent6">
                    <a:lumMod val="50000"/>
                  </a:schemeClr>
                </a:solidFill>
                <a:latin typeface="Century Gothic" pitchFamily="34" charset="0"/>
              </a:rPr>
              <a:t>Exploring Research Administration from Concept to Commercialization</a:t>
            </a:r>
            <a:endParaRPr lang="en-US" sz="1100" dirty="0">
              <a:solidFill>
                <a:schemeClr val="accent6">
                  <a:lumMod val="50000"/>
                </a:schemeClr>
              </a:solidFill>
              <a:latin typeface="Century Gothic" pitchFamily="34" charset="0"/>
            </a:endParaRPr>
          </a:p>
        </p:txBody>
      </p:sp>
      <p:sp>
        <p:nvSpPr>
          <p:cNvPr id="5" name="Title 2"/>
          <p:cNvSpPr txBox="1">
            <a:spLocks/>
          </p:cNvSpPr>
          <p:nvPr/>
        </p:nvSpPr>
        <p:spPr>
          <a:xfrm>
            <a:off x="304800" y="3072245"/>
            <a:ext cx="7543800" cy="1143000"/>
          </a:xfrm>
          <a:prstGeom prst="rect">
            <a:avLst/>
          </a:prstGeom>
        </p:spPr>
        <p:txBody>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algn="ctr"/>
            <a:r>
              <a:rPr lang="en-US" sz="3200" b="1" dirty="0" smtClean="0">
                <a:solidFill>
                  <a:schemeClr val="accent6">
                    <a:lumMod val="50000"/>
                  </a:schemeClr>
                </a:solidFill>
                <a:effectLst>
                  <a:outerShdw blurRad="38100" dist="38100" dir="2700000" algn="tl">
                    <a:srgbClr val="000000">
                      <a:alpha val="43137"/>
                    </a:srgbClr>
                  </a:outerShdw>
                </a:effectLst>
                <a:latin typeface="Century Gothic" pitchFamily="34" charset="0"/>
              </a:rPr>
              <a:t>Research Foundation</a:t>
            </a:r>
            <a:endParaRPr lang="en-US" sz="3200" b="1" dirty="0">
              <a:solidFill>
                <a:schemeClr val="accent6">
                  <a:lumMod val="50000"/>
                </a:schemeClr>
              </a:solidFill>
              <a:effectLst>
                <a:outerShdw blurRad="38100" dist="38100" dir="2700000" algn="tl">
                  <a:srgbClr val="000000">
                    <a:alpha val="43137"/>
                  </a:srgbClr>
                </a:outerShdw>
              </a:effectLst>
              <a:latin typeface="Century Gothic" pitchFamily="34" charset="0"/>
            </a:endParaRPr>
          </a:p>
        </p:txBody>
      </p:sp>
      <p:sp>
        <p:nvSpPr>
          <p:cNvPr id="2" name="TextBox 1"/>
          <p:cNvSpPr txBox="1"/>
          <p:nvPr/>
        </p:nvSpPr>
        <p:spPr>
          <a:xfrm>
            <a:off x="314723" y="4003963"/>
            <a:ext cx="7543800" cy="830997"/>
          </a:xfrm>
          <a:prstGeom prst="rect">
            <a:avLst/>
          </a:prstGeom>
          <a:noFill/>
        </p:spPr>
        <p:txBody>
          <a:bodyPr wrap="square" rtlCol="0">
            <a:spAutoFit/>
          </a:bodyPr>
          <a:lstStyle/>
          <a:p>
            <a:pPr algn="ctr"/>
            <a:r>
              <a:rPr lang="en-US" sz="1600" dirty="0" smtClean="0">
                <a:solidFill>
                  <a:schemeClr val="accent6">
                    <a:lumMod val="75000"/>
                  </a:schemeClr>
                </a:solidFill>
                <a:latin typeface="Century Gothic" pitchFamily="34" charset="0"/>
              </a:rPr>
              <a:t>Kim Smith, Director, Research Foundation</a:t>
            </a:r>
          </a:p>
          <a:p>
            <a:pPr algn="ctr"/>
            <a:r>
              <a:rPr lang="en-US" sz="1600" dirty="0">
                <a:solidFill>
                  <a:schemeClr val="accent6">
                    <a:lumMod val="75000"/>
                  </a:schemeClr>
                </a:solidFill>
                <a:latin typeface="Century Gothic" pitchFamily="34" charset="0"/>
              </a:rPr>
              <a:t>Sandra Sovinski, </a:t>
            </a:r>
            <a:r>
              <a:rPr lang="en-US" sz="1600" dirty="0" smtClean="0">
                <a:solidFill>
                  <a:schemeClr val="accent6">
                    <a:lumMod val="75000"/>
                  </a:schemeClr>
                </a:solidFill>
                <a:latin typeface="Century Gothic" pitchFamily="34" charset="0"/>
              </a:rPr>
              <a:t>Associate </a:t>
            </a:r>
            <a:r>
              <a:rPr lang="en-US" sz="1600" dirty="0" smtClean="0">
                <a:solidFill>
                  <a:schemeClr val="accent6">
                    <a:lumMod val="75000"/>
                  </a:schemeClr>
                </a:solidFill>
                <a:latin typeface="Century Gothic" pitchFamily="34" charset="0"/>
              </a:rPr>
              <a:t>General </a:t>
            </a:r>
            <a:r>
              <a:rPr lang="en-US" sz="1600" dirty="0">
                <a:solidFill>
                  <a:schemeClr val="accent6">
                    <a:lumMod val="75000"/>
                  </a:schemeClr>
                </a:solidFill>
                <a:latin typeface="Century Gothic" pitchFamily="34" charset="0"/>
              </a:rPr>
              <a:t>Counsel</a:t>
            </a:r>
          </a:p>
          <a:p>
            <a:pPr algn="ctr"/>
            <a:endParaRPr lang="en-US" sz="1600" dirty="0">
              <a:solidFill>
                <a:schemeClr val="accent6">
                  <a:lumMod val="75000"/>
                </a:schemeClr>
              </a:solidFill>
              <a:latin typeface="Century Gothic" pitchFamily="34" charset="0"/>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7015361" y="1147962"/>
            <a:ext cx="2971801" cy="1285477"/>
          </a:xfrm>
          <a:prstGeom prst="rect">
            <a:avLst/>
          </a:prstGeom>
        </p:spPr>
      </p:pic>
    </p:spTree>
    <p:extLst>
      <p:ext uri="{BB962C8B-B14F-4D97-AF65-F5344CB8AC3E}">
        <p14:creationId xmlns:p14="http://schemas.microsoft.com/office/powerpoint/2010/main" val="14994691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Services</a:t>
            </a:r>
            <a:endParaRPr lang="en-US" dirty="0"/>
          </a:p>
        </p:txBody>
      </p:sp>
      <p:sp>
        <p:nvSpPr>
          <p:cNvPr id="3" name="Content Placeholder 2"/>
          <p:cNvSpPr>
            <a:spLocks noGrp="1"/>
          </p:cNvSpPr>
          <p:nvPr>
            <p:ph idx="1"/>
          </p:nvPr>
        </p:nvSpPr>
        <p:spPr>
          <a:xfrm>
            <a:off x="228600" y="1219200"/>
            <a:ext cx="8686800" cy="5181600"/>
          </a:xfrm>
        </p:spPr>
        <p:txBody>
          <a:bodyPr>
            <a:noAutofit/>
          </a:bodyPr>
          <a:lstStyle/>
          <a:p>
            <a:pPr marL="285750" lvl="1">
              <a:lnSpc>
                <a:spcPct val="80000"/>
              </a:lnSpc>
              <a:spcBef>
                <a:spcPts val="600"/>
              </a:spcBef>
              <a:buClr>
                <a:srgbClr val="F0A22E"/>
              </a:buClr>
              <a:buFont typeface="Courier New" panose="02070309020205020404" pitchFamily="49" charset="0"/>
              <a:buChar char="o"/>
            </a:pPr>
            <a:r>
              <a:rPr lang="en-US" sz="1600" dirty="0">
                <a:solidFill>
                  <a:srgbClr val="4E3B30"/>
                </a:solidFill>
                <a:latin typeface="Century Gothic" pitchFamily="34" charset="0"/>
              </a:rPr>
              <a:t>Some funding agencies favor making awards to a 501(c)(3)</a:t>
            </a:r>
          </a:p>
          <a:p>
            <a:pPr marL="285750" lvl="1">
              <a:spcBef>
                <a:spcPts val="1200"/>
              </a:spcBef>
              <a:buClr>
                <a:srgbClr val="F0A22E"/>
              </a:buClr>
              <a:buFont typeface="Courier New" panose="02070309020205020404" pitchFamily="49" charset="0"/>
              <a:buChar char="o"/>
            </a:pPr>
            <a:r>
              <a:rPr lang="en-US" sz="1600" dirty="0" smtClean="0">
                <a:solidFill>
                  <a:srgbClr val="4E3B30"/>
                </a:solidFill>
                <a:latin typeface="Century Gothic" pitchFamily="34" charset="0"/>
              </a:rPr>
              <a:t>RF </a:t>
            </a:r>
            <a:r>
              <a:rPr lang="en-US" sz="1600" dirty="0">
                <a:solidFill>
                  <a:srgbClr val="4E3B30"/>
                </a:solidFill>
                <a:latin typeface="Century Gothic" pitchFamily="34" charset="0"/>
              </a:rPr>
              <a:t>can accept contractual language that UCF cannot</a:t>
            </a:r>
          </a:p>
          <a:p>
            <a:pPr marL="625475" lvl="3" indent="-285750">
              <a:spcBef>
                <a:spcPts val="1200"/>
              </a:spcBef>
              <a:buClr>
                <a:srgbClr val="F0A22E"/>
              </a:buClr>
              <a:buFont typeface="Arial" panose="020B0604020202020204" pitchFamily="34" charset="0"/>
              <a:buChar char="•"/>
            </a:pPr>
            <a:r>
              <a:rPr lang="en-US" sz="1600" dirty="0">
                <a:solidFill>
                  <a:srgbClr val="4E3B30"/>
                </a:solidFill>
                <a:latin typeface="Century Gothic" pitchFamily="34" charset="0"/>
              </a:rPr>
              <a:t>Laws of another state and/or country</a:t>
            </a:r>
          </a:p>
          <a:p>
            <a:pPr marL="625475" lvl="3" indent="-285750">
              <a:spcBef>
                <a:spcPts val="1200"/>
              </a:spcBef>
              <a:buClr>
                <a:srgbClr val="F0A22E"/>
              </a:buClr>
              <a:buFont typeface="Arial" panose="020B0604020202020204" pitchFamily="34" charset="0"/>
              <a:buChar char="•"/>
            </a:pPr>
            <a:r>
              <a:rPr lang="en-US" sz="1600" dirty="0">
                <a:solidFill>
                  <a:srgbClr val="4E3B30"/>
                </a:solidFill>
                <a:latin typeface="Century Gothic" pitchFamily="34" charset="0"/>
              </a:rPr>
              <a:t>Indemnify other party  </a:t>
            </a:r>
          </a:p>
          <a:p>
            <a:pPr marL="285750" lvl="1">
              <a:spcBef>
                <a:spcPts val="1200"/>
              </a:spcBef>
              <a:buClr>
                <a:srgbClr val="F0A22E"/>
              </a:buClr>
              <a:buFont typeface="Courier New" panose="02070309020205020404" pitchFamily="49" charset="0"/>
              <a:buChar char="o"/>
            </a:pPr>
            <a:r>
              <a:rPr lang="en-US" sz="1600" dirty="0" smtClean="0">
                <a:solidFill>
                  <a:srgbClr val="4E3B30"/>
                </a:solidFill>
                <a:latin typeface="Century Gothic" pitchFamily="34" charset="0"/>
              </a:rPr>
              <a:t>Provide </a:t>
            </a:r>
            <a:r>
              <a:rPr lang="en-US" sz="1600" dirty="0">
                <a:solidFill>
                  <a:srgbClr val="4E3B30"/>
                </a:solidFill>
                <a:latin typeface="Century Gothic" pitchFamily="34" charset="0"/>
              </a:rPr>
              <a:t>some flexibility in expense reimbursements (paid on receipts up to $85/day or the $36 per diem)</a:t>
            </a:r>
          </a:p>
          <a:p>
            <a:pPr>
              <a:lnSpc>
                <a:spcPct val="120000"/>
              </a:lnSpc>
              <a:spcBef>
                <a:spcPts val="600"/>
              </a:spcBef>
              <a:buClr>
                <a:srgbClr val="F0A22E"/>
              </a:buClr>
              <a:buFont typeface="Courier New" panose="02070309020205020404" pitchFamily="49" charset="0"/>
              <a:buChar char="o"/>
            </a:pPr>
            <a:r>
              <a:rPr lang="en-US" sz="1600" dirty="0" smtClean="0">
                <a:solidFill>
                  <a:srgbClr val="4E3B30"/>
                </a:solidFill>
                <a:latin typeface="Century Gothic" pitchFamily="34" charset="0"/>
              </a:rPr>
              <a:t>For </a:t>
            </a:r>
            <a:r>
              <a:rPr lang="en-US" sz="1600" dirty="0">
                <a:solidFill>
                  <a:srgbClr val="4E3B30"/>
                </a:solidFill>
                <a:latin typeface="Century Gothic" pitchFamily="34" charset="0"/>
              </a:rPr>
              <a:t>fixed price industry awards, there is an optional reduced rate if the award meets the qualifications</a:t>
            </a:r>
          </a:p>
          <a:p>
            <a:pPr>
              <a:lnSpc>
                <a:spcPct val="120000"/>
              </a:lnSpc>
              <a:spcBef>
                <a:spcPts val="600"/>
              </a:spcBef>
              <a:buClr>
                <a:srgbClr val="F0A22E"/>
              </a:buClr>
              <a:buFont typeface="Courier New" panose="02070309020205020404" pitchFamily="49" charset="0"/>
              <a:buChar char="o"/>
            </a:pPr>
            <a:r>
              <a:rPr lang="en-US" sz="1600" dirty="0" smtClean="0">
                <a:solidFill>
                  <a:srgbClr val="4E3B30"/>
                </a:solidFill>
                <a:latin typeface="Century Gothic" pitchFamily="34" charset="0"/>
              </a:rPr>
              <a:t>RF </a:t>
            </a:r>
            <a:r>
              <a:rPr lang="en-US" sz="1600" dirty="0">
                <a:solidFill>
                  <a:srgbClr val="4E3B30"/>
                </a:solidFill>
                <a:latin typeface="Century Gothic" pitchFamily="34" charset="0"/>
              </a:rPr>
              <a:t>can pay for refreshments and other items which are difficult or impossible for UCF to pay, if funding agency terms &amp; conditions </a:t>
            </a:r>
            <a:r>
              <a:rPr lang="en-US" sz="1600" dirty="0" smtClean="0">
                <a:solidFill>
                  <a:srgbClr val="4E3B30"/>
                </a:solidFill>
                <a:latin typeface="Century Gothic" pitchFamily="34" charset="0"/>
              </a:rPr>
              <a:t>allow</a:t>
            </a:r>
          </a:p>
          <a:p>
            <a:pPr>
              <a:lnSpc>
                <a:spcPct val="120000"/>
              </a:lnSpc>
              <a:spcBef>
                <a:spcPts val="600"/>
              </a:spcBef>
              <a:buClr>
                <a:srgbClr val="F0A22E"/>
              </a:buClr>
              <a:buFont typeface="Courier New" panose="02070309020205020404" pitchFamily="49" charset="0"/>
              <a:buChar char="o"/>
            </a:pPr>
            <a:r>
              <a:rPr lang="en-US" sz="1600" dirty="0" smtClean="0">
                <a:solidFill>
                  <a:srgbClr val="4E3B30"/>
                </a:solidFill>
                <a:latin typeface="Century Gothic" pitchFamily="34" charset="0"/>
              </a:rPr>
              <a:t>RF </a:t>
            </a:r>
            <a:r>
              <a:rPr lang="en-US" sz="1600" dirty="0">
                <a:solidFill>
                  <a:srgbClr val="4E3B30"/>
                </a:solidFill>
                <a:latin typeface="Century Gothic" pitchFamily="34" charset="0"/>
              </a:rPr>
              <a:t>e-mails financial summaries no later than the 10th of the month to PIs &amp; other designated parties</a:t>
            </a:r>
          </a:p>
          <a:p>
            <a:pPr>
              <a:lnSpc>
                <a:spcPct val="120000"/>
              </a:lnSpc>
              <a:spcBef>
                <a:spcPts val="600"/>
              </a:spcBef>
              <a:buClr>
                <a:srgbClr val="F0A22E"/>
              </a:buClr>
              <a:buFont typeface="Courier New" panose="02070309020205020404" pitchFamily="49" charset="0"/>
              <a:buChar char="o"/>
            </a:pPr>
            <a:r>
              <a:rPr lang="en-US" sz="1600" dirty="0" smtClean="0">
                <a:solidFill>
                  <a:srgbClr val="4E3B30"/>
                </a:solidFill>
                <a:latin typeface="Century Gothic" pitchFamily="34" charset="0"/>
              </a:rPr>
              <a:t>Project </a:t>
            </a:r>
            <a:r>
              <a:rPr lang="en-US" sz="1600" dirty="0">
                <a:solidFill>
                  <a:srgbClr val="4E3B30"/>
                </a:solidFill>
                <a:latin typeface="Century Gothic" pitchFamily="34" charset="0"/>
              </a:rPr>
              <a:t>records for contracts, grants, and donations can be accessed through ORC’s ARGIS system</a:t>
            </a:r>
          </a:p>
          <a:p>
            <a:pPr>
              <a:lnSpc>
                <a:spcPct val="120000"/>
              </a:lnSpc>
              <a:spcBef>
                <a:spcPts val="600"/>
              </a:spcBef>
              <a:buClr>
                <a:srgbClr val="F0A22E"/>
              </a:buClr>
              <a:buFont typeface="Courier New" panose="02070309020205020404" pitchFamily="49" charset="0"/>
              <a:buChar char="o"/>
            </a:pPr>
            <a:r>
              <a:rPr lang="en-US" sz="1600" dirty="0" smtClean="0">
                <a:solidFill>
                  <a:srgbClr val="4E3B30"/>
                </a:solidFill>
                <a:latin typeface="Century Gothic" pitchFamily="34" charset="0"/>
              </a:rPr>
              <a:t>Principal </a:t>
            </a:r>
            <a:r>
              <a:rPr lang="en-US" sz="1600" dirty="0">
                <a:solidFill>
                  <a:srgbClr val="4E3B30"/>
                </a:solidFill>
                <a:latin typeface="Century Gothic" pitchFamily="34" charset="0"/>
              </a:rPr>
              <a:t>Investigators get credit for bringing in research funding for contracts, grants, and support, just as they would if the project were run through </a:t>
            </a:r>
            <a:r>
              <a:rPr lang="en-US" sz="1600" dirty="0" smtClean="0">
                <a:solidFill>
                  <a:srgbClr val="4E3B30"/>
                </a:solidFill>
                <a:latin typeface="Century Gothic" pitchFamily="34" charset="0"/>
              </a:rPr>
              <a:t>UCF/ORC</a:t>
            </a:r>
            <a:endParaRPr lang="en-US" sz="16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852507">
            <a:off x="6615418" y="463384"/>
            <a:ext cx="2164667" cy="20185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710338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Services</a:t>
            </a:r>
            <a:endParaRPr lang="en-US" dirty="0"/>
          </a:p>
        </p:txBody>
      </p:sp>
      <p:sp>
        <p:nvSpPr>
          <p:cNvPr id="3" name="Content Placeholder 2"/>
          <p:cNvSpPr>
            <a:spLocks noGrp="1"/>
          </p:cNvSpPr>
          <p:nvPr>
            <p:ph idx="1"/>
          </p:nvPr>
        </p:nvSpPr>
        <p:spPr>
          <a:xfrm>
            <a:off x="304800" y="1219200"/>
            <a:ext cx="8686800" cy="5257800"/>
          </a:xfrm>
        </p:spPr>
        <p:txBody>
          <a:bodyPr>
            <a:normAutofit fontScale="77500" lnSpcReduction="20000"/>
          </a:bodyPr>
          <a:lstStyle/>
          <a:p>
            <a:pPr>
              <a:buFont typeface="Courier New" panose="02070309020205020404" pitchFamily="49" charset="0"/>
              <a:buChar char="o"/>
            </a:pPr>
            <a:r>
              <a:rPr lang="en-US" sz="2000" dirty="0">
                <a:latin typeface="Century Gothic" pitchFamily="34" charset="0"/>
              </a:rPr>
              <a:t>Fiscal Year Issues</a:t>
            </a:r>
          </a:p>
          <a:p>
            <a:pPr marL="731520" lvl="1">
              <a:spcBef>
                <a:spcPts val="0"/>
              </a:spcBef>
              <a:buFont typeface="Arial" panose="020B0604020202020204" pitchFamily="34" charset="0"/>
              <a:buChar char="•"/>
            </a:pPr>
            <a:r>
              <a:rPr lang="en-US" sz="2000" dirty="0">
                <a:latin typeface="Century Gothic" pitchFamily="34" charset="0"/>
              </a:rPr>
              <a:t>No long dead periods between fiscal years                              </a:t>
            </a:r>
            <a:endParaRPr lang="en-US" sz="2000" dirty="0" smtClean="0">
              <a:latin typeface="Century Gothic" pitchFamily="34" charset="0"/>
            </a:endParaRPr>
          </a:p>
          <a:p>
            <a:pPr marL="445770" lvl="1" indent="0">
              <a:spcBef>
                <a:spcPts val="0"/>
              </a:spcBef>
              <a:buNone/>
            </a:pPr>
            <a:r>
              <a:rPr lang="en-US" sz="2000" dirty="0">
                <a:latin typeface="Century Gothic" pitchFamily="34" charset="0"/>
              </a:rPr>
              <a:t> </a:t>
            </a:r>
            <a:r>
              <a:rPr lang="en-US" sz="2000" dirty="0" smtClean="0">
                <a:latin typeface="Century Gothic" pitchFamily="34" charset="0"/>
              </a:rPr>
              <a:t>      </a:t>
            </a:r>
            <a:r>
              <a:rPr lang="en-US" sz="2000" dirty="0">
                <a:latin typeface="Century Gothic" pitchFamily="34" charset="0"/>
              </a:rPr>
              <a:t>(UCF April/May – Aug/Sept</a:t>
            </a:r>
            <a:r>
              <a:rPr lang="en-US" sz="2000" dirty="0" smtClean="0">
                <a:latin typeface="Century Gothic" pitchFamily="34" charset="0"/>
              </a:rPr>
              <a:t>)</a:t>
            </a:r>
          </a:p>
          <a:p>
            <a:pPr marL="342900" lvl="1" indent="-342900">
              <a:lnSpc>
                <a:spcPct val="150000"/>
              </a:lnSpc>
              <a:spcBef>
                <a:spcPts val="600"/>
              </a:spcBef>
              <a:buFont typeface="Courier New" panose="02070309020205020404" pitchFamily="49" charset="0"/>
              <a:buChar char="o"/>
            </a:pPr>
            <a:r>
              <a:rPr lang="en-US" sz="2000" dirty="0" smtClean="0">
                <a:latin typeface="Century Gothic" pitchFamily="34" charset="0"/>
              </a:rPr>
              <a:t>Purchasing/Contracting</a:t>
            </a:r>
            <a:endParaRPr lang="en-US" sz="2000" dirty="0">
              <a:latin typeface="Century Gothic" pitchFamily="34" charset="0"/>
            </a:endParaRPr>
          </a:p>
          <a:p>
            <a:pPr lvl="1">
              <a:buFont typeface="Arial" panose="020B0604020202020204" pitchFamily="34" charset="0"/>
              <a:buChar char="•"/>
            </a:pPr>
            <a:r>
              <a:rPr lang="en-US" sz="2000" dirty="0">
                <a:latin typeface="Century Gothic" pitchFamily="34" charset="0"/>
              </a:rPr>
              <a:t>Streamlined bid processes enable expedited receipt of equipment &amp; supplies</a:t>
            </a:r>
          </a:p>
          <a:p>
            <a:pPr lvl="1">
              <a:buFont typeface="Arial" panose="020B0604020202020204" pitchFamily="34" charset="0"/>
              <a:buChar char="•"/>
            </a:pPr>
            <a:r>
              <a:rPr lang="en-US" sz="2000" dirty="0">
                <a:latin typeface="Century Gothic" pitchFamily="34" charset="0"/>
              </a:rPr>
              <a:t>Ability to enter into multi-year contracts such as with equipment or vehicle leases</a:t>
            </a:r>
          </a:p>
          <a:p>
            <a:pPr lvl="1">
              <a:spcBef>
                <a:spcPts val="600"/>
              </a:spcBef>
              <a:buFont typeface="Arial" panose="020B0604020202020204" pitchFamily="34" charset="0"/>
              <a:buChar char="•"/>
            </a:pPr>
            <a:r>
              <a:rPr lang="en-US" sz="2000" dirty="0">
                <a:latin typeface="Century Gothic" pitchFamily="34" charset="0"/>
              </a:rPr>
              <a:t>PI’s can make purchases on their own, and be reimbursed later; or they can work with the RF to place and pay for the </a:t>
            </a:r>
            <a:r>
              <a:rPr lang="en-US" sz="2000" dirty="0" smtClean="0">
                <a:latin typeface="Century Gothic" pitchFamily="34" charset="0"/>
              </a:rPr>
              <a:t>order</a:t>
            </a:r>
          </a:p>
          <a:p>
            <a:pPr>
              <a:lnSpc>
                <a:spcPct val="160000"/>
              </a:lnSpc>
              <a:spcBef>
                <a:spcPts val="600"/>
              </a:spcBef>
              <a:buFont typeface="Courier New" panose="02070309020205020404" pitchFamily="49" charset="0"/>
              <a:buChar char="o"/>
            </a:pPr>
            <a:r>
              <a:rPr lang="en-US" sz="2000" dirty="0">
                <a:latin typeface="Century Gothic" pitchFamily="34" charset="0"/>
              </a:rPr>
              <a:t>Intellectual Property Management</a:t>
            </a:r>
          </a:p>
          <a:p>
            <a:pPr lvl="1">
              <a:buFont typeface="Arial" panose="020B0604020202020204" pitchFamily="34" charset="0"/>
              <a:buChar char="•"/>
            </a:pPr>
            <a:r>
              <a:rPr lang="en-US" sz="2000" dirty="0">
                <a:latin typeface="Century Gothic" pitchFamily="34" charset="0"/>
              </a:rPr>
              <a:t>Own &amp; license intellectual property</a:t>
            </a:r>
          </a:p>
          <a:p>
            <a:pPr lvl="1">
              <a:buFont typeface="Arial" panose="020B0604020202020204" pitchFamily="34" charset="0"/>
              <a:buChar char="•"/>
            </a:pPr>
            <a:r>
              <a:rPr lang="en-US" sz="2000" dirty="0">
                <a:latin typeface="Century Gothic" pitchFamily="34" charset="0"/>
              </a:rPr>
              <a:t>Can take an equity position in a start-up company; ability to sell an equity position in a start-up company</a:t>
            </a:r>
          </a:p>
          <a:p>
            <a:pPr lvl="1">
              <a:spcBef>
                <a:spcPts val="600"/>
              </a:spcBef>
              <a:buFont typeface="Arial" panose="020B0604020202020204" pitchFamily="34" charset="0"/>
              <a:buChar char="•"/>
            </a:pPr>
            <a:r>
              <a:rPr lang="en-US" sz="2000" dirty="0">
                <a:latin typeface="Century Gothic" pitchFamily="34" charset="0"/>
              </a:rPr>
              <a:t>Can buy &amp; sell equities (stocks)</a:t>
            </a:r>
          </a:p>
          <a:p>
            <a:pPr marL="342900" lvl="1" indent="-342900">
              <a:lnSpc>
                <a:spcPct val="170000"/>
              </a:lnSpc>
              <a:spcBef>
                <a:spcPts val="600"/>
              </a:spcBef>
              <a:buFont typeface="Courier New" panose="02070309020205020404" pitchFamily="49" charset="0"/>
              <a:buChar char="o"/>
            </a:pPr>
            <a:r>
              <a:rPr lang="en-US" sz="2000" dirty="0">
                <a:latin typeface="Century Gothic" pitchFamily="34" charset="0"/>
              </a:rPr>
              <a:t>Real Property Management</a:t>
            </a:r>
          </a:p>
          <a:p>
            <a:pPr marL="742950" lvl="2" indent="-342900">
              <a:buFont typeface="Arial" panose="020B0604020202020204" pitchFamily="34" charset="0"/>
              <a:buChar char="•"/>
            </a:pPr>
            <a:r>
              <a:rPr lang="en-US" sz="2000" dirty="0">
                <a:latin typeface="Century Gothic" pitchFamily="34" charset="0"/>
              </a:rPr>
              <a:t>Can buy &amp; sell real estate</a:t>
            </a:r>
          </a:p>
          <a:p>
            <a:pPr marL="742950" lvl="2" indent="-342900">
              <a:buFont typeface="Arial" panose="020B0604020202020204" pitchFamily="34" charset="0"/>
              <a:buChar char="•"/>
            </a:pPr>
            <a:r>
              <a:rPr lang="en-US" sz="2000" dirty="0">
                <a:latin typeface="Century Gothic" pitchFamily="34" charset="0"/>
              </a:rPr>
              <a:t>Can sign/take out a mortgage</a:t>
            </a:r>
          </a:p>
          <a:p>
            <a:pPr marL="742950" lvl="2" indent="-342900">
              <a:buFont typeface="Arial" panose="020B0604020202020204" pitchFamily="34" charset="0"/>
              <a:buChar char="•"/>
            </a:pPr>
            <a:r>
              <a:rPr lang="en-US" sz="2000" dirty="0">
                <a:latin typeface="Century Gothic" pitchFamily="34" charset="0"/>
              </a:rPr>
              <a:t>Can be the lender on a mortgage</a:t>
            </a:r>
          </a:p>
          <a:p>
            <a:pPr marL="742950" lvl="2" indent="-342900">
              <a:buFont typeface="Arial" panose="020B0604020202020204" pitchFamily="34" charset="0"/>
              <a:buChar char="•"/>
            </a:pPr>
            <a:r>
              <a:rPr lang="en-US" sz="2000" dirty="0">
                <a:latin typeface="Century Gothic" pitchFamily="34" charset="0"/>
              </a:rPr>
              <a:t>Can manage real estate and lease to commercial tenants</a:t>
            </a:r>
          </a:p>
          <a:p>
            <a:pPr lvl="1">
              <a:buFont typeface="Arial" panose="020B0604020202020204" pitchFamily="34" charset="0"/>
              <a:buChar char="•"/>
            </a:pPr>
            <a:endParaRPr lang="en-US" sz="1800" dirty="0">
              <a:latin typeface="Century Gothic" pitchFamily="34" charset="0"/>
            </a:endParaRPr>
          </a:p>
          <a:p>
            <a:endParaRPr lang="en-US" dirty="0"/>
          </a:p>
        </p:txBody>
      </p:sp>
    </p:spTree>
    <p:extLst>
      <p:ext uri="{BB962C8B-B14F-4D97-AF65-F5344CB8AC3E}">
        <p14:creationId xmlns:p14="http://schemas.microsoft.com/office/powerpoint/2010/main" val="17534334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Business processes</a:t>
            </a:r>
            <a:endParaRPr lang="en-US" dirty="0"/>
          </a:p>
        </p:txBody>
      </p:sp>
      <p:sp>
        <p:nvSpPr>
          <p:cNvPr id="3" name="Content Placeholder 2"/>
          <p:cNvSpPr>
            <a:spLocks noGrp="1"/>
          </p:cNvSpPr>
          <p:nvPr>
            <p:ph idx="1"/>
          </p:nvPr>
        </p:nvSpPr>
        <p:spPr>
          <a:xfrm>
            <a:off x="304800" y="1554162"/>
            <a:ext cx="8686800" cy="4770438"/>
          </a:xfrm>
        </p:spPr>
        <p:txBody>
          <a:bodyPr>
            <a:normAutofit fontScale="92500" lnSpcReduction="10000"/>
          </a:bodyPr>
          <a:lstStyle/>
          <a:p>
            <a:pPr>
              <a:buFont typeface="Courier New" panose="02070309020205020404" pitchFamily="49" charset="0"/>
              <a:buChar char="o"/>
            </a:pPr>
            <a:r>
              <a:rPr lang="en-US" sz="2000" dirty="0">
                <a:latin typeface="Century Gothic" pitchFamily="34" charset="0"/>
              </a:rPr>
              <a:t>Responsibilities for C&amp;G Activity Set-up through the RF</a:t>
            </a:r>
            <a:endParaRPr lang="en-US" sz="1200" dirty="0">
              <a:latin typeface="Century Gothic" pitchFamily="34" charset="0"/>
            </a:endParaRPr>
          </a:p>
          <a:p>
            <a:pPr>
              <a:buFont typeface="Wingdings" pitchFamily="2" charset="2"/>
              <a:buChar char="q"/>
            </a:pPr>
            <a:endParaRPr lang="en-US" sz="1200" dirty="0">
              <a:latin typeface="Century Gothic" pitchFamily="34" charset="0"/>
            </a:endParaRPr>
          </a:p>
          <a:p>
            <a:pPr lvl="1">
              <a:spcBef>
                <a:spcPts val="0"/>
              </a:spcBef>
              <a:buFont typeface="Wingdings" pitchFamily="2" charset="2"/>
              <a:buChar char="§"/>
            </a:pPr>
            <a:r>
              <a:rPr lang="en-US" sz="1800" dirty="0">
                <a:latin typeface="Century Gothic" pitchFamily="34" charset="0"/>
              </a:rPr>
              <a:t>Proposals &amp; Contract Management Teams </a:t>
            </a:r>
          </a:p>
          <a:p>
            <a:pPr marL="0" lvl="1" indent="0">
              <a:spcBef>
                <a:spcPts val="0"/>
              </a:spcBef>
              <a:buNone/>
            </a:pPr>
            <a:r>
              <a:rPr lang="en-US" sz="1800" dirty="0">
                <a:latin typeface="Century Gothic" pitchFamily="34" charset="0"/>
              </a:rPr>
              <a:t>	</a:t>
            </a:r>
            <a:r>
              <a:rPr lang="en-US" sz="1200" dirty="0">
                <a:latin typeface="Century Gothic" pitchFamily="34" charset="0"/>
              </a:rPr>
              <a:t>(</a:t>
            </a:r>
            <a:r>
              <a:rPr lang="en-US" sz="1200" i="1" dirty="0">
                <a:latin typeface="Century Gothic" pitchFamily="34" charset="0"/>
              </a:rPr>
              <a:t>same responsibilities as if set up through ORC</a:t>
            </a:r>
            <a:r>
              <a:rPr lang="en-US" sz="1200" dirty="0">
                <a:latin typeface="Century Gothic" pitchFamily="34" charset="0"/>
              </a:rPr>
              <a:t>)</a:t>
            </a:r>
          </a:p>
          <a:p>
            <a:pPr lvl="2">
              <a:buFont typeface="Wingdings" pitchFamily="2" charset="2"/>
              <a:buChar char="Ø"/>
            </a:pPr>
            <a:r>
              <a:rPr lang="en-US" sz="1600" dirty="0">
                <a:latin typeface="Century Gothic" pitchFamily="34" charset="0"/>
              </a:rPr>
              <a:t>Proposal review and appropriate F&amp;A rate </a:t>
            </a:r>
            <a:r>
              <a:rPr lang="en-US" sz="1600" dirty="0" smtClean="0">
                <a:latin typeface="Century Gothic" pitchFamily="34" charset="0"/>
              </a:rPr>
              <a:t>determination</a:t>
            </a:r>
          </a:p>
          <a:p>
            <a:pPr lvl="3">
              <a:buFont typeface="Wingdings" pitchFamily="2" charset="2"/>
              <a:buChar char="Ø"/>
            </a:pPr>
            <a:r>
              <a:rPr lang="en-US" sz="1000" dirty="0" smtClean="0">
                <a:latin typeface="Century Gothic" pitchFamily="34" charset="0"/>
              </a:rPr>
              <a:t>Charge full UCF F&amp;A rate.  The RF is included in UCF’s F&amp;A Rate Proposal.</a:t>
            </a:r>
            <a:endParaRPr lang="en-US" sz="1000" dirty="0">
              <a:latin typeface="Century Gothic" pitchFamily="34" charset="0"/>
            </a:endParaRPr>
          </a:p>
          <a:p>
            <a:pPr lvl="2">
              <a:buFont typeface="Wingdings" pitchFamily="2" charset="2"/>
              <a:buChar char="Ø"/>
            </a:pPr>
            <a:r>
              <a:rPr lang="en-US" sz="1600" dirty="0">
                <a:latin typeface="Century Gothic" pitchFamily="34" charset="0"/>
              </a:rPr>
              <a:t>Proposal submission</a:t>
            </a:r>
          </a:p>
          <a:p>
            <a:pPr lvl="2">
              <a:buFont typeface="Wingdings" pitchFamily="2" charset="2"/>
              <a:buChar char="Ø"/>
            </a:pPr>
            <a:r>
              <a:rPr lang="en-US" sz="1600" dirty="0">
                <a:latin typeface="Century Gothic" pitchFamily="34" charset="0"/>
              </a:rPr>
              <a:t>Negotiation of award</a:t>
            </a:r>
          </a:p>
          <a:p>
            <a:pPr lvl="2">
              <a:buFont typeface="Wingdings" pitchFamily="2" charset="2"/>
              <a:buChar char="Ø"/>
            </a:pPr>
            <a:r>
              <a:rPr lang="en-US" sz="1600" dirty="0">
                <a:latin typeface="Century Gothic" pitchFamily="34" charset="0"/>
              </a:rPr>
              <a:t>Obtain signature of </a:t>
            </a:r>
            <a:r>
              <a:rPr lang="en-US" sz="1600" dirty="0" smtClean="0">
                <a:latin typeface="Century Gothic" pitchFamily="34" charset="0"/>
              </a:rPr>
              <a:t>RF President</a:t>
            </a:r>
            <a:r>
              <a:rPr lang="en-US" sz="1600" dirty="0">
                <a:latin typeface="Century Gothic" pitchFamily="34" charset="0"/>
              </a:rPr>
              <a:t>, VP, or designee on award docs</a:t>
            </a:r>
          </a:p>
          <a:p>
            <a:pPr lvl="2">
              <a:buFont typeface="Wingdings" pitchFamily="2" charset="2"/>
              <a:buChar char="Ø"/>
            </a:pPr>
            <a:r>
              <a:rPr lang="en-US" sz="1600" dirty="0">
                <a:latin typeface="Century Gothic" pitchFamily="34" charset="0"/>
              </a:rPr>
              <a:t>No cost extensions and budget change requests</a:t>
            </a:r>
          </a:p>
          <a:p>
            <a:pPr lvl="2">
              <a:buFont typeface="Wingdings" pitchFamily="2" charset="2"/>
              <a:buChar char="Ø"/>
            </a:pPr>
            <a:r>
              <a:rPr lang="en-US" sz="1600" dirty="0">
                <a:latin typeface="Century Gothic" pitchFamily="34" charset="0"/>
              </a:rPr>
              <a:t>Pre-expenditure </a:t>
            </a:r>
            <a:r>
              <a:rPr lang="en-US" sz="1600" dirty="0" smtClean="0">
                <a:latin typeface="Century Gothic" pitchFamily="34" charset="0"/>
              </a:rPr>
              <a:t>review</a:t>
            </a:r>
          </a:p>
          <a:p>
            <a:pPr marL="914400" lvl="2" indent="0">
              <a:buNone/>
            </a:pPr>
            <a:endParaRPr lang="en-US" sz="1600" dirty="0">
              <a:latin typeface="Century Gothic" pitchFamily="34" charset="0"/>
            </a:endParaRPr>
          </a:p>
          <a:p>
            <a:pPr marL="457200" lvl="1" indent="0">
              <a:buNone/>
            </a:pPr>
            <a:r>
              <a:rPr lang="en-US" sz="1600" dirty="0" smtClean="0">
                <a:solidFill>
                  <a:srgbClr val="FF0000"/>
                </a:solidFill>
                <a:latin typeface="Century Gothic" pitchFamily="34" charset="0"/>
              </a:rPr>
              <a:t>(PLEASE NOTE:  All 07 accounts are to be managed according to the cost principles outlined in OMB A21)</a:t>
            </a:r>
          </a:p>
          <a:p>
            <a:pPr marL="457200" lvl="1" indent="0">
              <a:buNone/>
            </a:pPr>
            <a:endParaRPr lang="en-US" sz="1600" dirty="0">
              <a:solidFill>
                <a:srgbClr val="FF0000"/>
              </a:solidFill>
              <a:latin typeface="Century Gothic" pitchFamily="34" charset="0"/>
            </a:endParaRPr>
          </a:p>
          <a:p>
            <a:pPr lvl="1">
              <a:buFont typeface="Courier New" panose="02070309020205020404" pitchFamily="49" charset="0"/>
              <a:buChar char="o"/>
            </a:pPr>
            <a:r>
              <a:rPr lang="en-US" sz="1800" dirty="0">
                <a:latin typeface="Century Gothic" pitchFamily="34" charset="0"/>
              </a:rPr>
              <a:t>Research Foundation</a:t>
            </a:r>
          </a:p>
          <a:p>
            <a:pPr lvl="2">
              <a:buFont typeface="Arial" panose="020B0604020202020204" pitchFamily="34" charset="0"/>
              <a:buChar char="•"/>
            </a:pPr>
            <a:r>
              <a:rPr lang="en-US" sz="1600" dirty="0">
                <a:latin typeface="Century Gothic" pitchFamily="34" charset="0"/>
              </a:rPr>
              <a:t>Review and approve expenditures</a:t>
            </a:r>
          </a:p>
          <a:p>
            <a:pPr lvl="2">
              <a:buFont typeface="Arial" panose="020B0604020202020204" pitchFamily="34" charset="0"/>
              <a:buChar char="•"/>
            </a:pPr>
            <a:r>
              <a:rPr lang="en-US" sz="1600" dirty="0">
                <a:latin typeface="Century Gothic" pitchFamily="34" charset="0"/>
              </a:rPr>
              <a:t>Financial reporting and </a:t>
            </a:r>
            <a:r>
              <a:rPr lang="en-US" sz="1600" dirty="0" smtClean="0">
                <a:latin typeface="Century Gothic" pitchFamily="34" charset="0"/>
              </a:rPr>
              <a:t>invoicing</a:t>
            </a:r>
          </a:p>
          <a:p>
            <a:pPr lvl="2">
              <a:buFont typeface="Arial" panose="020B0604020202020204" pitchFamily="34" charset="0"/>
              <a:buChar char="•"/>
            </a:pPr>
            <a:r>
              <a:rPr lang="en-US" sz="1600" dirty="0" smtClean="0">
                <a:latin typeface="Century Gothic" pitchFamily="34" charset="0"/>
              </a:rPr>
              <a:t>Financial closeout</a:t>
            </a:r>
            <a:endParaRPr lang="en-US" sz="1600" dirty="0">
              <a:latin typeface="Century Gothic" pitchFamily="34" charset="0"/>
            </a:endParaRPr>
          </a:p>
          <a:p>
            <a:endParaRPr lang="en-US" dirty="0"/>
          </a:p>
        </p:txBody>
      </p:sp>
    </p:spTree>
    <p:extLst>
      <p:ext uri="{BB962C8B-B14F-4D97-AF65-F5344CB8AC3E}">
        <p14:creationId xmlns:p14="http://schemas.microsoft.com/office/powerpoint/2010/main" val="21554954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Audit &amp; Reporting</a:t>
            </a:r>
            <a:endParaRPr lang="en-US" dirty="0"/>
          </a:p>
        </p:txBody>
      </p:sp>
      <p:sp>
        <p:nvSpPr>
          <p:cNvPr id="3" name="Content Placeholder 2"/>
          <p:cNvSpPr>
            <a:spLocks noGrp="1"/>
          </p:cNvSpPr>
          <p:nvPr>
            <p:ph idx="1"/>
          </p:nvPr>
        </p:nvSpPr>
        <p:spPr>
          <a:xfrm>
            <a:off x="457200" y="1371600"/>
            <a:ext cx="8686800" cy="4525963"/>
          </a:xfrm>
        </p:spPr>
        <p:txBody>
          <a:bodyPr>
            <a:normAutofit lnSpcReduction="10000"/>
          </a:bodyPr>
          <a:lstStyle/>
          <a:p>
            <a:pPr>
              <a:buFont typeface="Courier New" panose="02070309020205020404" pitchFamily="49" charset="0"/>
              <a:buChar char="o"/>
            </a:pPr>
            <a:r>
              <a:rPr lang="en-US" sz="1900" dirty="0">
                <a:latin typeface="Century Gothic" pitchFamily="34" charset="0"/>
              </a:rPr>
              <a:t>The RF accounting records are audited annually by an independent audit agency.  </a:t>
            </a:r>
          </a:p>
          <a:p>
            <a:pPr>
              <a:buFont typeface="Courier New" panose="02070309020205020404" pitchFamily="49" charset="0"/>
              <a:buChar char="o"/>
            </a:pPr>
            <a:endParaRPr lang="en-US" sz="1900" dirty="0">
              <a:latin typeface="Century Gothic" pitchFamily="34" charset="0"/>
            </a:endParaRPr>
          </a:p>
          <a:p>
            <a:pPr>
              <a:buFont typeface="Courier New" panose="02070309020205020404" pitchFamily="49" charset="0"/>
              <a:buChar char="o"/>
            </a:pPr>
            <a:r>
              <a:rPr lang="en-US" sz="1900" dirty="0">
                <a:latin typeface="Century Gothic" pitchFamily="34" charset="0"/>
              </a:rPr>
              <a:t>The RF files an annual 990 with the IRS and issues 1099s to independent contractors per IRS regulations. </a:t>
            </a:r>
          </a:p>
          <a:p>
            <a:pPr>
              <a:buFont typeface="Courier New" panose="02070309020205020404" pitchFamily="49" charset="0"/>
              <a:buChar char="o"/>
            </a:pPr>
            <a:endParaRPr lang="en-US" sz="1900" dirty="0">
              <a:latin typeface="Century Gothic" pitchFamily="34" charset="0"/>
            </a:endParaRPr>
          </a:p>
          <a:p>
            <a:pPr>
              <a:buFont typeface="Courier New" panose="02070309020205020404" pitchFamily="49" charset="0"/>
              <a:buChar char="o"/>
            </a:pPr>
            <a:r>
              <a:rPr lang="en-US" sz="1900" dirty="0">
                <a:latin typeface="Century Gothic" pitchFamily="34" charset="0"/>
              </a:rPr>
              <a:t>The RF files an annual report with the State of Florida Division of Corporations and copies UCF’s General Counsel.</a:t>
            </a:r>
          </a:p>
          <a:p>
            <a:pPr>
              <a:buFont typeface="Courier New" panose="02070309020205020404" pitchFamily="49" charset="0"/>
              <a:buChar char="o"/>
            </a:pPr>
            <a:endParaRPr lang="en-US" sz="1800" dirty="0">
              <a:latin typeface="Century Gothic" pitchFamily="34" charset="0"/>
            </a:endParaRPr>
          </a:p>
          <a:p>
            <a:pPr>
              <a:buFont typeface="Courier New" panose="02070309020205020404" pitchFamily="49" charset="0"/>
              <a:buChar char="o"/>
            </a:pPr>
            <a:r>
              <a:rPr lang="en-US" sz="1900" dirty="0">
                <a:latin typeface="Century Gothic" pitchFamily="34" charset="0"/>
              </a:rPr>
              <a:t>Copies of audits are provided to:</a:t>
            </a:r>
          </a:p>
          <a:p>
            <a:pPr lvl="2">
              <a:buFont typeface="Wingdings" pitchFamily="2" charset="2"/>
              <a:buChar char="§"/>
            </a:pPr>
            <a:r>
              <a:rPr lang="en-US" sz="2000" dirty="0">
                <a:latin typeface="Century Gothic" pitchFamily="34" charset="0"/>
              </a:rPr>
              <a:t>Finance &amp; Accounting</a:t>
            </a:r>
          </a:p>
          <a:p>
            <a:pPr lvl="2">
              <a:buFont typeface="Wingdings" pitchFamily="2" charset="2"/>
              <a:buChar char="§"/>
            </a:pPr>
            <a:r>
              <a:rPr lang="en-US" sz="2000" dirty="0">
                <a:latin typeface="Century Gothic" pitchFamily="34" charset="0"/>
              </a:rPr>
              <a:t>University Audit</a:t>
            </a:r>
          </a:p>
          <a:p>
            <a:pPr lvl="2">
              <a:buFont typeface="Wingdings" pitchFamily="2" charset="2"/>
              <a:buChar char="§"/>
            </a:pPr>
            <a:r>
              <a:rPr lang="en-US" sz="2000" dirty="0">
                <a:latin typeface="Century Gothic" pitchFamily="34" charset="0"/>
              </a:rPr>
              <a:t>UCF Board of Trustees</a:t>
            </a:r>
          </a:p>
          <a:p>
            <a:pPr lvl="2">
              <a:buFont typeface="Wingdings" pitchFamily="2" charset="2"/>
              <a:buChar char="§"/>
            </a:pPr>
            <a:r>
              <a:rPr lang="en-US" sz="2000" dirty="0">
                <a:latin typeface="Century Gothic" pitchFamily="34" charset="0"/>
              </a:rPr>
              <a:t>State of Florida Board of Education  </a:t>
            </a:r>
          </a:p>
          <a:p>
            <a:pPr lvl="2">
              <a:buFont typeface="Wingdings" pitchFamily="2" charset="2"/>
              <a:buChar char="§"/>
            </a:pPr>
            <a:endParaRPr lang="en-US" sz="2000" dirty="0">
              <a:latin typeface="Century Gothic" pitchFamily="34" charset="0"/>
            </a:endParaRPr>
          </a:p>
          <a:p>
            <a:endParaRPr lang="en-US" dirty="0"/>
          </a:p>
        </p:txBody>
      </p:sp>
      <p:sp>
        <p:nvSpPr>
          <p:cNvPr id="4" name="Rectangle 3"/>
          <p:cNvSpPr/>
          <p:nvPr/>
        </p:nvSpPr>
        <p:spPr>
          <a:xfrm>
            <a:off x="990600" y="6096000"/>
            <a:ext cx="6858000" cy="461665"/>
          </a:xfrm>
          <a:prstGeom prst="rect">
            <a:avLst/>
          </a:prstGeom>
        </p:spPr>
        <p:txBody>
          <a:bodyPr wrap="square">
            <a:spAutoFit/>
          </a:bodyPr>
          <a:lstStyle/>
          <a:p>
            <a:pPr algn="ctr"/>
            <a:r>
              <a:rPr lang="en-US" sz="2400" b="1" dirty="0" smtClean="0">
                <a:solidFill>
                  <a:srgbClr val="FF0000"/>
                </a:solidFill>
                <a:latin typeface="Century Gothic" pitchFamily="34" charset="0"/>
              </a:rPr>
              <a:t>LOTS of OVERSIGHT!!</a:t>
            </a:r>
            <a:endParaRPr lang="en-US" sz="2400" b="1" dirty="0">
              <a:solidFill>
                <a:srgbClr val="FF0000"/>
              </a:solidFill>
              <a:latin typeface="Century Gothic" pitchFamily="34" charset="0"/>
            </a:endParaRPr>
          </a:p>
        </p:txBody>
      </p:sp>
    </p:spTree>
    <p:extLst>
      <p:ext uri="{BB962C8B-B14F-4D97-AF65-F5344CB8AC3E}">
        <p14:creationId xmlns:p14="http://schemas.microsoft.com/office/powerpoint/2010/main" val="6455781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Organizational structure</a:t>
            </a:r>
            <a:endParaRPr lang="en-US" dirty="0"/>
          </a:p>
        </p:txBody>
      </p:sp>
      <p:sp>
        <p:nvSpPr>
          <p:cNvPr id="3" name="Content Placeholder 2"/>
          <p:cNvSpPr>
            <a:spLocks noGrp="1"/>
          </p:cNvSpPr>
          <p:nvPr>
            <p:ph idx="1"/>
          </p:nvPr>
        </p:nvSpPr>
        <p:spPr>
          <a:xfrm>
            <a:off x="304800" y="1600200"/>
            <a:ext cx="8686800" cy="4525963"/>
          </a:xfrm>
        </p:spPr>
        <p:txBody>
          <a:bodyPr>
            <a:normAutofit/>
          </a:bodyPr>
          <a:lstStyle/>
          <a:p>
            <a:pPr>
              <a:buFont typeface="Courier New" panose="02070309020205020404" pitchFamily="49" charset="0"/>
              <a:buChar char="o"/>
            </a:pPr>
            <a:r>
              <a:rPr lang="en-US" sz="2000" dirty="0" smtClean="0">
                <a:latin typeface="Century Gothic" panose="020B0502020202020204" pitchFamily="34" charset="0"/>
              </a:rPr>
              <a:t>Board of Directors	(12 Directors &amp; Officers)</a:t>
            </a:r>
          </a:p>
          <a:p>
            <a:pPr lvl="1">
              <a:lnSpc>
                <a:spcPts val="3000"/>
              </a:lnSpc>
              <a:buFont typeface="Courier New" panose="02070309020205020404" pitchFamily="49" charset="0"/>
              <a:buChar char="o"/>
            </a:pPr>
            <a:r>
              <a:rPr lang="en-US" sz="2000" dirty="0" smtClean="0">
                <a:latin typeface="Century Gothic" panose="020B0502020202020204" pitchFamily="34" charset="0"/>
              </a:rPr>
              <a:t>President – Dr. MJ Soileau</a:t>
            </a:r>
          </a:p>
          <a:p>
            <a:pPr lvl="1">
              <a:lnSpc>
                <a:spcPts val="3000"/>
              </a:lnSpc>
              <a:buFont typeface="Courier New" panose="02070309020205020404" pitchFamily="49" charset="0"/>
              <a:buChar char="o"/>
            </a:pPr>
            <a:r>
              <a:rPr lang="en-US" sz="2000" dirty="0" smtClean="0">
                <a:latin typeface="Century Gothic" panose="020B0502020202020204" pitchFamily="34" charset="0"/>
              </a:rPr>
              <a:t>Vice President – Dr. Tom O’Neal</a:t>
            </a:r>
          </a:p>
          <a:p>
            <a:pPr lvl="1">
              <a:lnSpc>
                <a:spcPts val="3000"/>
              </a:lnSpc>
              <a:buFont typeface="Courier New" panose="02070309020205020404" pitchFamily="49" charset="0"/>
              <a:buChar char="o"/>
            </a:pPr>
            <a:r>
              <a:rPr lang="en-US" sz="2000" dirty="0" smtClean="0">
                <a:latin typeface="Century Gothic" panose="020B0502020202020204" pitchFamily="34" charset="0"/>
              </a:rPr>
              <a:t>UCF’s President – Dr. </a:t>
            </a:r>
            <a:r>
              <a:rPr lang="en-US" sz="2000" dirty="0" err="1" smtClean="0">
                <a:latin typeface="Century Gothic" panose="020B0502020202020204" pitchFamily="34" charset="0"/>
              </a:rPr>
              <a:t>Hitt</a:t>
            </a:r>
            <a:endParaRPr lang="en-US" sz="2000" dirty="0" smtClean="0">
              <a:latin typeface="Century Gothic" panose="020B0502020202020204" pitchFamily="34" charset="0"/>
            </a:endParaRPr>
          </a:p>
          <a:p>
            <a:pPr lvl="2">
              <a:lnSpc>
                <a:spcPts val="3000"/>
              </a:lnSpc>
              <a:buFont typeface="Arial" panose="020B0604020202020204" pitchFamily="34" charset="0"/>
              <a:buChar char="•"/>
            </a:pPr>
            <a:r>
              <a:rPr lang="en-US" sz="1800" dirty="0" smtClean="0">
                <a:latin typeface="Century Gothic" panose="020B0502020202020204" pitchFamily="34" charset="0"/>
              </a:rPr>
              <a:t>Required by Statute to be on RF Board</a:t>
            </a:r>
          </a:p>
          <a:p>
            <a:pPr lvl="1">
              <a:lnSpc>
                <a:spcPts val="3000"/>
              </a:lnSpc>
              <a:buFont typeface="Courier New" panose="02070309020205020404" pitchFamily="49" charset="0"/>
              <a:buChar char="o"/>
            </a:pPr>
            <a:r>
              <a:rPr lang="en-US" sz="2000" dirty="0" smtClean="0">
                <a:latin typeface="Century Gothic" panose="020B0502020202020204" pitchFamily="34" charset="0"/>
              </a:rPr>
              <a:t>The Chair of the UCF Board of Trustees, </a:t>
            </a:r>
          </a:p>
          <a:p>
            <a:pPr marL="457200" lvl="1" indent="0">
              <a:lnSpc>
                <a:spcPts val="3000"/>
              </a:lnSpc>
              <a:buNone/>
            </a:pPr>
            <a:r>
              <a:rPr lang="en-US" sz="2000" dirty="0">
                <a:latin typeface="Century Gothic" panose="020B0502020202020204" pitchFamily="34" charset="0"/>
              </a:rPr>
              <a:t> </a:t>
            </a:r>
            <a:r>
              <a:rPr lang="en-US" sz="2000" dirty="0" smtClean="0">
                <a:latin typeface="Century Gothic" panose="020B0502020202020204" pitchFamily="34" charset="0"/>
              </a:rPr>
              <a:t>    by statute, may appoint a member to the UCFRF Board</a:t>
            </a:r>
          </a:p>
          <a:p>
            <a:pPr lvl="1">
              <a:lnSpc>
                <a:spcPts val="3000"/>
              </a:lnSpc>
              <a:buFont typeface="Courier New" panose="02070309020205020404" pitchFamily="49" charset="0"/>
              <a:buChar char="o"/>
            </a:pPr>
            <a:r>
              <a:rPr lang="en-US" sz="2000" dirty="0" smtClean="0">
                <a:latin typeface="Century Gothic" panose="020B0502020202020204" pitchFamily="34" charset="0"/>
              </a:rPr>
              <a:t>Treasurer – Ed Jacobs</a:t>
            </a:r>
          </a:p>
          <a:p>
            <a:pPr lvl="1">
              <a:lnSpc>
                <a:spcPts val="3000"/>
              </a:lnSpc>
              <a:buFont typeface="Courier New" panose="02070309020205020404" pitchFamily="49" charset="0"/>
              <a:buChar char="o"/>
            </a:pPr>
            <a:r>
              <a:rPr lang="en-US" sz="2000" dirty="0" smtClean="0">
                <a:latin typeface="Century Gothic" panose="020B0502020202020204" pitchFamily="34" charset="0"/>
              </a:rPr>
              <a:t>Secretary – Kim Smith</a:t>
            </a:r>
          </a:p>
          <a:p>
            <a:pPr marL="457200" lvl="1" indent="0">
              <a:buNone/>
            </a:pPr>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401772">
            <a:off x="6486831" y="1186054"/>
            <a:ext cx="2215804" cy="29122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135245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Organizational structure</a:t>
            </a:r>
            <a:endParaRPr lang="en-US" dirty="0"/>
          </a:p>
        </p:txBody>
      </p:sp>
      <p:sp>
        <p:nvSpPr>
          <p:cNvPr id="3" name="Content Placeholder 2"/>
          <p:cNvSpPr>
            <a:spLocks noGrp="1"/>
          </p:cNvSpPr>
          <p:nvPr>
            <p:ph idx="1"/>
          </p:nvPr>
        </p:nvSpPr>
        <p:spPr/>
        <p:txBody>
          <a:bodyPr>
            <a:normAutofit fontScale="47500" lnSpcReduction="20000"/>
          </a:bodyPr>
          <a:lstStyle/>
          <a:p>
            <a:pPr marL="800100" indent="0">
              <a:lnSpc>
                <a:spcPct val="80000"/>
              </a:lnSpc>
              <a:buFontTx/>
              <a:buNone/>
            </a:pPr>
            <a:r>
              <a:rPr lang="en-US" dirty="0" smtClean="0">
                <a:latin typeface="Century Gothic" pitchFamily="34" charset="0"/>
              </a:rPr>
              <a:t>Director/Chief </a:t>
            </a:r>
            <a:r>
              <a:rPr lang="en-US" dirty="0">
                <a:latin typeface="Century Gothic" pitchFamily="34" charset="0"/>
              </a:rPr>
              <a:t>Operating Officer	</a:t>
            </a:r>
            <a:r>
              <a:rPr lang="en-US" dirty="0" smtClean="0">
                <a:latin typeface="Century Gothic" pitchFamily="34" charset="0"/>
              </a:rPr>
              <a:t>Chief </a:t>
            </a:r>
            <a:r>
              <a:rPr lang="en-US" dirty="0">
                <a:latin typeface="Century Gothic" pitchFamily="34" charset="0"/>
              </a:rPr>
              <a:t>Financial Officer</a:t>
            </a:r>
          </a:p>
          <a:p>
            <a:pPr marL="800100" indent="0">
              <a:lnSpc>
                <a:spcPct val="80000"/>
              </a:lnSpc>
              <a:buFontTx/>
              <a:buNone/>
            </a:pPr>
            <a:r>
              <a:rPr lang="en-US" b="1" dirty="0" smtClean="0">
                <a:latin typeface="Century Gothic" pitchFamily="34" charset="0"/>
              </a:rPr>
              <a:t>Kim Smith, 407-823-3062</a:t>
            </a:r>
            <a:r>
              <a:rPr lang="en-US" dirty="0">
                <a:latin typeface="Century Gothic" pitchFamily="34" charset="0"/>
              </a:rPr>
              <a:t>		</a:t>
            </a:r>
            <a:r>
              <a:rPr lang="en-US" b="1" dirty="0">
                <a:latin typeface="Century Gothic" pitchFamily="34" charset="0"/>
              </a:rPr>
              <a:t>Edward Jacobs, 407-882-1113</a:t>
            </a:r>
          </a:p>
          <a:p>
            <a:pPr marL="800100" indent="0">
              <a:lnSpc>
                <a:spcPct val="80000"/>
              </a:lnSpc>
              <a:buFontTx/>
              <a:buNone/>
            </a:pPr>
            <a:r>
              <a:rPr lang="en-US" dirty="0" smtClean="0">
                <a:solidFill>
                  <a:srgbClr val="C00000"/>
                </a:solidFill>
                <a:latin typeface="Century Gothic" pitchFamily="34" charset="0"/>
                <a:hlinkClick r:id="rId2"/>
              </a:rPr>
              <a:t>kim@ucf.edu</a:t>
            </a:r>
            <a:r>
              <a:rPr lang="en-US" dirty="0">
                <a:solidFill>
                  <a:srgbClr val="C00000"/>
                </a:solidFill>
                <a:latin typeface="Century Gothic" pitchFamily="34" charset="0"/>
              </a:rPr>
              <a:t>	</a:t>
            </a:r>
            <a:r>
              <a:rPr lang="en-US" dirty="0">
                <a:latin typeface="Century Gothic" pitchFamily="34" charset="0"/>
              </a:rPr>
              <a:t>		</a:t>
            </a:r>
            <a:r>
              <a:rPr lang="en-US" dirty="0">
                <a:latin typeface="Century Gothic" pitchFamily="34" charset="0"/>
                <a:hlinkClick r:id="rId3"/>
              </a:rPr>
              <a:t>edward.jacobs@ucf.edu</a:t>
            </a:r>
            <a:endParaRPr lang="en-US" dirty="0">
              <a:latin typeface="Century Gothic" pitchFamily="34" charset="0"/>
            </a:endParaRPr>
          </a:p>
          <a:p>
            <a:pPr marL="800100" indent="0">
              <a:lnSpc>
                <a:spcPct val="80000"/>
              </a:lnSpc>
              <a:buFontTx/>
              <a:buNone/>
            </a:pPr>
            <a:r>
              <a:rPr lang="en-US" dirty="0">
                <a:latin typeface="Century Gothic" pitchFamily="34" charset="0"/>
              </a:rPr>
              <a:t>						  </a:t>
            </a:r>
          </a:p>
          <a:p>
            <a:pPr marL="800100" indent="0">
              <a:lnSpc>
                <a:spcPct val="80000"/>
              </a:lnSpc>
              <a:buFontTx/>
              <a:buNone/>
            </a:pPr>
            <a:r>
              <a:rPr lang="en-US" dirty="0">
                <a:latin typeface="Century Gothic" pitchFamily="34" charset="0"/>
              </a:rPr>
              <a:t>Administrative Liaison		</a:t>
            </a:r>
            <a:r>
              <a:rPr lang="en-US" dirty="0" smtClean="0">
                <a:latin typeface="Century Gothic" pitchFamily="34" charset="0"/>
              </a:rPr>
              <a:t>ORC </a:t>
            </a:r>
            <a:r>
              <a:rPr lang="en-US" dirty="0">
                <a:latin typeface="Century Gothic" pitchFamily="34" charset="0"/>
              </a:rPr>
              <a:t>Coordinator of Accounting</a:t>
            </a:r>
          </a:p>
          <a:p>
            <a:pPr marL="800100" indent="0">
              <a:lnSpc>
                <a:spcPct val="80000"/>
              </a:lnSpc>
              <a:buFontTx/>
              <a:buNone/>
            </a:pPr>
            <a:r>
              <a:rPr lang="en-US" b="1" dirty="0">
                <a:latin typeface="Century Gothic" pitchFamily="34" charset="0"/>
              </a:rPr>
              <a:t>Chris Dantes, 407-882-1124</a:t>
            </a:r>
            <a:r>
              <a:rPr lang="en-US" dirty="0">
                <a:latin typeface="Century Gothic" pitchFamily="34" charset="0"/>
              </a:rPr>
              <a:t>		</a:t>
            </a:r>
            <a:r>
              <a:rPr lang="en-US" b="1" dirty="0">
                <a:latin typeface="Century Gothic" pitchFamily="34" charset="0"/>
              </a:rPr>
              <a:t>Mieraf Tadesse, 407-823-0521</a:t>
            </a:r>
          </a:p>
          <a:p>
            <a:pPr marL="800100" indent="0">
              <a:lnSpc>
                <a:spcPct val="80000"/>
              </a:lnSpc>
              <a:buFontTx/>
              <a:buNone/>
            </a:pPr>
            <a:r>
              <a:rPr lang="en-US" dirty="0">
                <a:solidFill>
                  <a:schemeClr val="hlink"/>
                </a:solidFill>
                <a:latin typeface="Century Gothic" pitchFamily="34" charset="0"/>
                <a:hlinkClick r:id="rId4"/>
              </a:rPr>
              <a:t>Chris.dantes@ucf.edu</a:t>
            </a:r>
            <a:r>
              <a:rPr lang="en-US" dirty="0">
                <a:latin typeface="Century Gothic" pitchFamily="34" charset="0"/>
              </a:rPr>
              <a:t>		</a:t>
            </a:r>
            <a:r>
              <a:rPr lang="en-US" dirty="0" smtClean="0">
                <a:latin typeface="Century Gothic" pitchFamily="34" charset="0"/>
                <a:hlinkClick r:id="rId5"/>
              </a:rPr>
              <a:t>mieraf.tadesse@ucf.edu</a:t>
            </a:r>
            <a:endParaRPr lang="en-US" dirty="0">
              <a:latin typeface="Century Gothic" pitchFamily="34" charset="0"/>
            </a:endParaRPr>
          </a:p>
          <a:p>
            <a:pPr marL="800100" indent="0">
              <a:lnSpc>
                <a:spcPct val="80000"/>
              </a:lnSpc>
              <a:buFontTx/>
              <a:buNone/>
            </a:pPr>
            <a:r>
              <a:rPr lang="en-US" dirty="0">
                <a:latin typeface="Century Gothic" pitchFamily="34" charset="0"/>
              </a:rPr>
              <a:t>	</a:t>
            </a:r>
          </a:p>
          <a:p>
            <a:pPr marL="800100" indent="0">
              <a:lnSpc>
                <a:spcPct val="80000"/>
              </a:lnSpc>
              <a:buFontTx/>
              <a:buNone/>
            </a:pPr>
            <a:r>
              <a:rPr lang="en-US" dirty="0">
                <a:latin typeface="Century Gothic" pitchFamily="34" charset="0"/>
              </a:rPr>
              <a:t>Coordinator, Research &amp; Program Services	</a:t>
            </a:r>
          </a:p>
          <a:p>
            <a:pPr marL="800100" indent="0">
              <a:lnSpc>
                <a:spcPct val="80000"/>
              </a:lnSpc>
              <a:buFontTx/>
              <a:buNone/>
            </a:pPr>
            <a:r>
              <a:rPr lang="en-US" b="1" dirty="0">
                <a:latin typeface="Century Gothic" pitchFamily="34" charset="0"/>
              </a:rPr>
              <a:t>Hilary Hitchner, 407-882-0097	</a:t>
            </a:r>
          </a:p>
          <a:p>
            <a:pPr marL="800100" indent="0">
              <a:lnSpc>
                <a:spcPct val="80000"/>
              </a:lnSpc>
              <a:buFontTx/>
              <a:buNone/>
            </a:pPr>
            <a:r>
              <a:rPr lang="en-US" dirty="0">
                <a:solidFill>
                  <a:srgbClr val="C00000"/>
                </a:solidFill>
                <a:latin typeface="Century Gothic" pitchFamily="34" charset="0"/>
                <a:hlinkClick r:id="rId6"/>
              </a:rPr>
              <a:t>Hilary.hitchner@ucf.edu</a:t>
            </a:r>
            <a:r>
              <a:rPr lang="en-US" dirty="0">
                <a:solidFill>
                  <a:srgbClr val="C00000"/>
                </a:solidFill>
                <a:latin typeface="Century Gothic" pitchFamily="34" charset="0"/>
              </a:rPr>
              <a:t>			</a:t>
            </a:r>
          </a:p>
          <a:p>
            <a:pPr marL="800100" indent="0">
              <a:lnSpc>
                <a:spcPct val="80000"/>
              </a:lnSpc>
              <a:buFontTx/>
              <a:buNone/>
            </a:pPr>
            <a:endParaRPr lang="en-US" dirty="0">
              <a:solidFill>
                <a:schemeClr val="tx1"/>
              </a:solidFill>
              <a:latin typeface="Century Gothic" pitchFamily="34" charset="0"/>
            </a:endParaRPr>
          </a:p>
          <a:p>
            <a:pPr marL="800100" indent="0">
              <a:lnSpc>
                <a:spcPct val="80000"/>
              </a:lnSpc>
              <a:buFontTx/>
              <a:buNone/>
            </a:pPr>
            <a:r>
              <a:rPr lang="en-US" dirty="0">
                <a:latin typeface="Century Gothic" pitchFamily="34" charset="0"/>
              </a:rPr>
              <a:t>Coordinator, Research &amp; Program Services</a:t>
            </a:r>
          </a:p>
          <a:p>
            <a:pPr marL="800100" indent="0">
              <a:lnSpc>
                <a:spcPct val="80000"/>
              </a:lnSpc>
              <a:buFontTx/>
              <a:buNone/>
            </a:pPr>
            <a:r>
              <a:rPr lang="en-US" b="1" dirty="0">
                <a:latin typeface="Century Gothic" pitchFamily="34" charset="0"/>
              </a:rPr>
              <a:t>Nita Patel, 407-823-3458</a:t>
            </a:r>
          </a:p>
          <a:p>
            <a:pPr marL="800100" indent="0">
              <a:lnSpc>
                <a:spcPct val="80000"/>
              </a:lnSpc>
              <a:buFontTx/>
              <a:buNone/>
            </a:pPr>
            <a:r>
              <a:rPr lang="en-US" dirty="0">
                <a:solidFill>
                  <a:srgbClr val="C00000"/>
                </a:solidFill>
                <a:latin typeface="Century Gothic" pitchFamily="34" charset="0"/>
                <a:hlinkClick r:id="rId7"/>
              </a:rPr>
              <a:t>Nivedita.Patel@ucf.edu</a:t>
            </a:r>
            <a:endParaRPr lang="en-US" dirty="0">
              <a:solidFill>
                <a:srgbClr val="C00000"/>
              </a:solidFill>
              <a:latin typeface="Century Gothic" pitchFamily="34" charset="0"/>
            </a:endParaRPr>
          </a:p>
          <a:p>
            <a:pPr marL="800100" indent="0">
              <a:lnSpc>
                <a:spcPct val="80000"/>
              </a:lnSpc>
              <a:buFontTx/>
              <a:buNone/>
            </a:pPr>
            <a:endParaRPr lang="en-US" dirty="0">
              <a:solidFill>
                <a:srgbClr val="C00000"/>
              </a:solidFill>
              <a:latin typeface="Century Gothic" pitchFamily="34" charset="0"/>
            </a:endParaRPr>
          </a:p>
          <a:p>
            <a:pPr marL="800100" indent="0">
              <a:buNone/>
            </a:pPr>
            <a:r>
              <a:rPr lang="en-US" dirty="0">
                <a:latin typeface="Century Gothic" pitchFamily="34" charset="0"/>
              </a:rPr>
              <a:t>Research Foundation Assistant</a:t>
            </a:r>
          </a:p>
          <a:p>
            <a:pPr marL="800100" indent="0">
              <a:buNone/>
            </a:pPr>
            <a:r>
              <a:rPr lang="en-US" b="1" dirty="0">
                <a:latin typeface="Century Gothic" pitchFamily="34" charset="0"/>
              </a:rPr>
              <a:t>Elizabeth Hughes, 407-882-0190</a:t>
            </a:r>
          </a:p>
          <a:p>
            <a:pPr marL="800100" indent="0">
              <a:buNone/>
            </a:pPr>
            <a:r>
              <a:rPr lang="en-US" dirty="0">
                <a:solidFill>
                  <a:srgbClr val="C00000"/>
                </a:solidFill>
                <a:latin typeface="Century Gothic" pitchFamily="34" charset="0"/>
                <a:hlinkClick r:id="rId8"/>
              </a:rPr>
              <a:t>Elizabeth.Hughes@ucf.edu</a:t>
            </a:r>
            <a:endParaRPr lang="en-US" dirty="0">
              <a:solidFill>
                <a:srgbClr val="C00000"/>
              </a:solidFill>
              <a:latin typeface="Century Gothic" pitchFamily="34" charset="0"/>
            </a:endParaRPr>
          </a:p>
          <a:p>
            <a:pPr marL="0" indent="0">
              <a:buNone/>
            </a:pPr>
            <a:endParaRPr lang="en-US" dirty="0"/>
          </a:p>
        </p:txBody>
      </p:sp>
    </p:spTree>
    <p:extLst>
      <p:ext uri="{BB962C8B-B14F-4D97-AF65-F5344CB8AC3E}">
        <p14:creationId xmlns:p14="http://schemas.microsoft.com/office/powerpoint/2010/main" val="17183788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bwMode="auto">
          <a:xfrm>
            <a:off x="228600" y="1295400"/>
            <a:ext cx="8077200" cy="5562600"/>
          </a:xfrm>
          <a:noFill/>
          <a:ln>
            <a:miter lim="800000"/>
            <a:headEnd/>
            <a:tailEnd/>
          </a:ln>
        </p:spPr>
        <p:txBody>
          <a:bodyPr vert="horz" wrap="square" lIns="91440" tIns="45720" rIns="91440" bIns="45720" numCol="1" anchor="t" anchorCtr="0" compatLnSpc="1">
            <a:prstTxWarp prst="textNoShape">
              <a:avLst/>
            </a:prstTxWarp>
            <a:normAutofit/>
          </a:bodyPr>
          <a:lstStyle/>
          <a:p>
            <a:pPr marL="228600" indent="0" eaLnBrk="1" hangingPunct="1">
              <a:buFontTx/>
              <a:buNone/>
              <a:tabLst>
                <a:tab pos="292100" algn="l"/>
                <a:tab pos="571500" algn="l"/>
              </a:tabLst>
            </a:pPr>
            <a:endParaRPr lang="en-US" sz="2000" dirty="0" smtClean="0">
              <a:latin typeface="Century Gothic" pitchFamily="34" charset="0"/>
            </a:endParaRPr>
          </a:p>
          <a:p>
            <a:pPr marL="571500" eaLnBrk="1" hangingPunct="1">
              <a:spcBef>
                <a:spcPts val="1200"/>
              </a:spcBef>
              <a:buFont typeface="Courier New" panose="02070309020205020404" pitchFamily="49" charset="0"/>
              <a:buChar char="o"/>
              <a:tabLst>
                <a:tab pos="292100" algn="l"/>
                <a:tab pos="571500" algn="l"/>
              </a:tabLst>
            </a:pPr>
            <a:r>
              <a:rPr lang="en-US" sz="2000" dirty="0" smtClean="0">
                <a:latin typeface="Century Gothic" pitchFamily="34" charset="0"/>
              </a:rPr>
              <a:t>Mission and Overview</a:t>
            </a:r>
          </a:p>
          <a:p>
            <a:pPr marL="571500" eaLnBrk="1" hangingPunct="1">
              <a:spcBef>
                <a:spcPts val="1200"/>
              </a:spcBef>
              <a:buFont typeface="Courier New" panose="02070309020205020404" pitchFamily="49" charset="0"/>
              <a:buChar char="o"/>
              <a:tabLst>
                <a:tab pos="292100" algn="l"/>
                <a:tab pos="571500" algn="l"/>
              </a:tabLst>
            </a:pPr>
            <a:r>
              <a:rPr lang="en-US" sz="2000" dirty="0" smtClean="0">
                <a:latin typeface="Century Gothic" pitchFamily="34" charset="0"/>
              </a:rPr>
              <a:t>Account Types</a:t>
            </a:r>
          </a:p>
          <a:p>
            <a:pPr marL="571500" eaLnBrk="1" hangingPunct="1">
              <a:spcBef>
                <a:spcPts val="1200"/>
              </a:spcBef>
              <a:buFont typeface="Courier New" panose="02070309020205020404" pitchFamily="49" charset="0"/>
              <a:buChar char="o"/>
              <a:tabLst>
                <a:tab pos="292100" algn="l"/>
                <a:tab pos="571500" algn="l"/>
              </a:tabLst>
            </a:pPr>
            <a:r>
              <a:rPr lang="en-US" sz="2000" dirty="0" smtClean="0">
                <a:latin typeface="Century Gothic" pitchFamily="34" charset="0"/>
              </a:rPr>
              <a:t>Indirect Costs and Management Fees</a:t>
            </a:r>
            <a:endParaRPr lang="en-US" sz="2000" dirty="0">
              <a:latin typeface="Century Gothic" pitchFamily="34" charset="0"/>
            </a:endParaRPr>
          </a:p>
          <a:p>
            <a:pPr marL="571500" eaLnBrk="1" hangingPunct="1">
              <a:spcBef>
                <a:spcPts val="1200"/>
              </a:spcBef>
              <a:buFont typeface="Courier New" panose="02070309020205020404" pitchFamily="49" charset="0"/>
              <a:buChar char="o"/>
              <a:tabLst>
                <a:tab pos="292100" algn="l"/>
                <a:tab pos="571500" algn="l"/>
              </a:tabLst>
            </a:pPr>
            <a:r>
              <a:rPr lang="en-US" sz="2000" dirty="0" smtClean="0">
                <a:latin typeface="Century Gothic" pitchFamily="34" charset="0"/>
              </a:rPr>
              <a:t>Services Offered and Business Processes </a:t>
            </a:r>
          </a:p>
          <a:p>
            <a:pPr marL="571500" eaLnBrk="1" hangingPunct="1">
              <a:spcBef>
                <a:spcPts val="1200"/>
              </a:spcBef>
              <a:buFont typeface="Courier New" panose="02070309020205020404" pitchFamily="49" charset="0"/>
              <a:buChar char="o"/>
              <a:tabLst>
                <a:tab pos="292100" algn="l"/>
                <a:tab pos="571500" algn="l"/>
              </a:tabLst>
            </a:pPr>
            <a:r>
              <a:rPr lang="en-US" sz="2000" dirty="0" smtClean="0">
                <a:latin typeface="Century Gothic" pitchFamily="34" charset="0"/>
              </a:rPr>
              <a:t>Board of Directors</a:t>
            </a:r>
          </a:p>
          <a:p>
            <a:pPr marL="571500" eaLnBrk="1" hangingPunct="1">
              <a:spcBef>
                <a:spcPts val="1200"/>
              </a:spcBef>
              <a:buFont typeface="Courier New" panose="02070309020205020404" pitchFamily="49" charset="0"/>
              <a:buChar char="o"/>
              <a:tabLst>
                <a:tab pos="292100" algn="l"/>
                <a:tab pos="571500" algn="l"/>
              </a:tabLst>
            </a:pPr>
            <a:r>
              <a:rPr lang="en-US" sz="2000" dirty="0" smtClean="0">
                <a:latin typeface="Century Gothic" pitchFamily="34" charset="0"/>
              </a:rPr>
              <a:t>Legal language, Insurance, Liabilities</a:t>
            </a:r>
          </a:p>
          <a:p>
            <a:pPr marL="228600" indent="0" eaLnBrk="1" hangingPunct="1">
              <a:buFontTx/>
              <a:buNone/>
              <a:tabLst>
                <a:tab pos="292100" algn="l"/>
                <a:tab pos="571500" algn="l"/>
              </a:tabLst>
            </a:pPr>
            <a:endParaRPr lang="en-US" sz="2000" dirty="0" smtClean="0">
              <a:latin typeface="Century Gothic" pitchFamily="34" charset="0"/>
            </a:endParaRPr>
          </a:p>
          <a:p>
            <a:pPr marL="228600" indent="0" eaLnBrk="1" hangingPunct="1">
              <a:buFontTx/>
              <a:buNone/>
              <a:tabLst>
                <a:tab pos="292100" algn="l"/>
                <a:tab pos="571500" algn="l"/>
              </a:tabLst>
            </a:pPr>
            <a:endParaRPr lang="en-US" sz="2000" dirty="0" smtClean="0">
              <a:latin typeface="Century Gothic" pitchFamily="34" charset="0"/>
            </a:endParaRPr>
          </a:p>
          <a:p>
            <a:pPr marL="228600" indent="0" eaLnBrk="1" hangingPunct="1">
              <a:buFontTx/>
              <a:buNone/>
              <a:tabLst>
                <a:tab pos="292100" algn="l"/>
                <a:tab pos="571500" algn="l"/>
              </a:tabLst>
            </a:pPr>
            <a:endParaRPr lang="en-US" sz="2000" dirty="0" smtClean="0">
              <a:latin typeface="Century Gothic" pitchFamily="34" charset="0"/>
            </a:endParaRPr>
          </a:p>
          <a:p>
            <a:pPr marL="228600" indent="0" eaLnBrk="1" hangingPunct="1">
              <a:buFontTx/>
              <a:buNone/>
              <a:tabLst>
                <a:tab pos="292100" algn="l"/>
                <a:tab pos="571500" algn="l"/>
              </a:tabLst>
            </a:pPr>
            <a:r>
              <a:rPr lang="en-US" sz="2000" dirty="0" smtClean="0">
                <a:latin typeface="Century Gothic" pitchFamily="34" charset="0"/>
              </a:rPr>
              <a:t>	</a:t>
            </a:r>
          </a:p>
        </p:txBody>
      </p:sp>
      <p:sp>
        <p:nvSpPr>
          <p:cNvPr id="6" name="TextBox 5"/>
          <p:cNvSpPr txBox="1"/>
          <p:nvPr/>
        </p:nvSpPr>
        <p:spPr>
          <a:xfrm>
            <a:off x="141514" y="6477000"/>
            <a:ext cx="8915400" cy="369332"/>
          </a:xfrm>
          <a:prstGeom prst="rect">
            <a:avLst/>
          </a:prstGeom>
          <a:noFill/>
        </p:spPr>
        <p:txBody>
          <a:bodyPr wrap="square" rtlCol="0">
            <a:spAutoFit/>
          </a:bodyPr>
          <a:lstStyle/>
          <a:p>
            <a:pPr algn="ctr"/>
            <a:r>
              <a:rPr lang="en-US" b="1" smtClean="0">
                <a:solidFill>
                  <a:schemeClr val="accent6">
                    <a:lumMod val="50000"/>
                  </a:schemeClr>
                </a:solidFill>
                <a:effectLst>
                  <a:outerShdw blurRad="38100" dist="38100" dir="2700000" algn="tl">
                    <a:srgbClr val="000000">
                      <a:alpha val="43137"/>
                    </a:srgbClr>
                  </a:outerShdw>
                </a:effectLst>
                <a:latin typeface="Century Gothic" pitchFamily="34" charset="0"/>
              </a:rPr>
              <a:t>OVERVIEW</a:t>
            </a:r>
            <a:endParaRPr lang="en-US" b="1" dirty="0">
              <a:solidFill>
                <a:schemeClr val="accent6">
                  <a:lumMod val="50000"/>
                </a:schemeClr>
              </a:solidFill>
              <a:effectLst>
                <a:outerShdw blurRad="38100" dist="38100" dir="2700000" algn="tl">
                  <a:srgbClr val="000000">
                    <a:alpha val="43137"/>
                  </a:srgbClr>
                </a:outerShdw>
              </a:effectLst>
              <a:latin typeface="Century Gothic" pitchFamily="34" charset="0"/>
            </a:endParaRPr>
          </a:p>
        </p:txBody>
      </p:sp>
      <p:sp>
        <p:nvSpPr>
          <p:cNvPr id="9" name="Title 2"/>
          <p:cNvSpPr txBox="1">
            <a:spLocks/>
          </p:cNvSpPr>
          <p:nvPr/>
        </p:nvSpPr>
        <p:spPr>
          <a:xfrm>
            <a:off x="457200" y="274638"/>
            <a:ext cx="8077200" cy="639762"/>
          </a:xfrm>
          <a:prstGeom prst="rect">
            <a:avLst/>
          </a:prstGeom>
        </p:spPr>
        <p:txBody>
          <a:bodyPr vert="horz" anchor="b">
            <a:norm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r>
              <a:rPr lang="en-US" b="1" dirty="0" smtClean="0">
                <a:solidFill>
                  <a:schemeClr val="accent6"/>
                </a:solidFill>
                <a:effectLst>
                  <a:outerShdw blurRad="38100" dist="38100" dir="2700000" algn="tl">
                    <a:srgbClr val="000000">
                      <a:alpha val="43137"/>
                    </a:srgbClr>
                  </a:outerShdw>
                </a:effectLst>
                <a:latin typeface="Century Gothic" pitchFamily="34" charset="0"/>
              </a:rPr>
              <a:t>AGENDA</a:t>
            </a:r>
            <a:endParaRPr lang="en-US" b="1" dirty="0">
              <a:solidFill>
                <a:schemeClr val="accent6"/>
              </a:solidFill>
              <a:effectLst>
                <a:outerShdw blurRad="38100" dist="38100" dir="2700000" algn="tl">
                  <a:srgbClr val="000000">
                    <a:alpha val="43137"/>
                  </a:srgbClr>
                </a:outerShdw>
              </a:effectLst>
              <a:latin typeface="Century Gothic" pitchFamily="34"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8800" y="3429000"/>
            <a:ext cx="2686050" cy="2638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761945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&amp; overview</a:t>
            </a:r>
            <a:endParaRPr lang="en-US" dirty="0"/>
          </a:p>
        </p:txBody>
      </p:sp>
      <p:sp>
        <p:nvSpPr>
          <p:cNvPr id="3" name="Content Placeholder 2"/>
          <p:cNvSpPr>
            <a:spLocks noGrp="1"/>
          </p:cNvSpPr>
          <p:nvPr>
            <p:ph idx="1"/>
          </p:nvPr>
        </p:nvSpPr>
        <p:spPr>
          <a:xfrm>
            <a:off x="304800" y="1905000"/>
            <a:ext cx="8686800" cy="2560638"/>
          </a:xfrm>
        </p:spPr>
        <p:txBody>
          <a:bodyPr>
            <a:normAutofit/>
          </a:bodyPr>
          <a:lstStyle/>
          <a:p>
            <a:pPr>
              <a:buFont typeface="Courier New" panose="02070309020205020404" pitchFamily="49" charset="0"/>
              <a:buChar char="o"/>
            </a:pPr>
            <a:r>
              <a:rPr lang="en-US" sz="2000" dirty="0" smtClean="0">
                <a:latin typeface="Century Gothic" panose="020B0502020202020204" pitchFamily="34" charset="0"/>
              </a:rPr>
              <a:t>Mission	</a:t>
            </a:r>
          </a:p>
          <a:p>
            <a:pPr marL="457200" lvl="1" indent="0">
              <a:buNone/>
            </a:pPr>
            <a:r>
              <a:rPr lang="en-US" sz="2000" dirty="0" smtClean="0">
                <a:latin typeface="Century Gothic" panose="020B0502020202020204" pitchFamily="34" charset="0"/>
              </a:rPr>
              <a:t>To support the UCF/ORC, faculty, staff, and students, in administering research, commercialization and economic growth by providing high quality administrative, fiscal and support services in a user-friendly and efficient manner.</a:t>
            </a:r>
            <a:endParaRPr lang="en-US" sz="2000" dirty="0">
              <a:latin typeface="Century Gothic" panose="020B0502020202020204" pitchFamily="34" charset="0"/>
            </a:endParaRPr>
          </a:p>
        </p:txBody>
      </p:sp>
    </p:spTree>
    <p:extLst>
      <p:ext uri="{BB962C8B-B14F-4D97-AF65-F5344CB8AC3E}">
        <p14:creationId xmlns:p14="http://schemas.microsoft.com/office/powerpoint/2010/main" val="38118829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larpsafety.co.uk/wp-content/uploads/2012/08/Fotolia_23402555_tran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199" y="3429000"/>
            <a:ext cx="3305175" cy="329565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smtClean="0"/>
              <a:t>Introduction &amp; Overview</a:t>
            </a:r>
            <a:endParaRPr lang="en-US" dirty="0"/>
          </a:p>
        </p:txBody>
      </p:sp>
      <p:sp>
        <p:nvSpPr>
          <p:cNvPr id="3" name="Content Placeholder 2"/>
          <p:cNvSpPr>
            <a:spLocks noGrp="1"/>
          </p:cNvSpPr>
          <p:nvPr>
            <p:ph idx="1"/>
          </p:nvPr>
        </p:nvSpPr>
        <p:spPr/>
        <p:txBody>
          <a:bodyPr/>
          <a:lstStyle/>
          <a:p>
            <a:pPr>
              <a:buFont typeface="Courier New" panose="02070309020205020404" pitchFamily="49" charset="0"/>
              <a:buChar char="o"/>
            </a:pPr>
            <a:r>
              <a:rPr lang="en-US" sz="2400" dirty="0">
                <a:latin typeface="Century Gothic" panose="020B0502020202020204" pitchFamily="34" charset="0"/>
              </a:rPr>
              <a:t>History</a:t>
            </a:r>
          </a:p>
          <a:p>
            <a:pPr lvl="1">
              <a:buFont typeface="Arial" panose="020B0604020202020204" pitchFamily="34" charset="0"/>
              <a:buChar char="•"/>
            </a:pPr>
            <a:r>
              <a:rPr lang="en-US" sz="2400" dirty="0">
                <a:latin typeface="Century Gothic" panose="020B0502020202020204" pitchFamily="34" charset="0"/>
              </a:rPr>
              <a:t>1991 Research Foundation was Founded</a:t>
            </a:r>
          </a:p>
          <a:p>
            <a:pPr lvl="1">
              <a:buFont typeface="Arial" panose="020B0604020202020204" pitchFamily="34" charset="0"/>
              <a:buChar char="•"/>
            </a:pPr>
            <a:r>
              <a:rPr lang="en-US" sz="2400" dirty="0">
                <a:latin typeface="Century Gothic" panose="020B0502020202020204" pitchFamily="34" charset="0"/>
              </a:rPr>
              <a:t>2003 Research Foundation was restructured to accept private industry contracts and grants, and contributions</a:t>
            </a:r>
          </a:p>
          <a:p>
            <a:endParaRPr lang="en-US" dirty="0"/>
          </a:p>
        </p:txBody>
      </p:sp>
    </p:spTree>
    <p:extLst>
      <p:ext uri="{BB962C8B-B14F-4D97-AF65-F5344CB8AC3E}">
        <p14:creationId xmlns:p14="http://schemas.microsoft.com/office/powerpoint/2010/main" val="35725466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&amp; Overview</a:t>
            </a:r>
            <a:endParaRPr lang="en-US" dirty="0"/>
          </a:p>
        </p:txBody>
      </p:sp>
      <p:sp>
        <p:nvSpPr>
          <p:cNvPr id="3" name="Content Placeholder 2"/>
          <p:cNvSpPr>
            <a:spLocks noGrp="1"/>
          </p:cNvSpPr>
          <p:nvPr>
            <p:ph idx="1"/>
          </p:nvPr>
        </p:nvSpPr>
        <p:spPr>
          <a:xfrm>
            <a:off x="304800" y="1447800"/>
            <a:ext cx="8686800" cy="4800600"/>
          </a:xfrm>
        </p:spPr>
        <p:txBody>
          <a:bodyPr>
            <a:normAutofit fontScale="70000" lnSpcReduction="20000"/>
          </a:bodyPr>
          <a:lstStyle/>
          <a:p>
            <a:pPr>
              <a:spcBef>
                <a:spcPts val="800"/>
              </a:spcBef>
              <a:buFont typeface="Courier New" panose="02070309020205020404" pitchFamily="49" charset="0"/>
              <a:buChar char="o"/>
            </a:pPr>
            <a:r>
              <a:rPr lang="en-US" dirty="0" smtClean="0">
                <a:latin typeface="Century Gothic" panose="020B0502020202020204" pitchFamily="34" charset="0"/>
              </a:rPr>
              <a:t>501 (c) 3 Non-Profit</a:t>
            </a:r>
          </a:p>
          <a:p>
            <a:pPr lvl="1">
              <a:spcBef>
                <a:spcPts val="800"/>
              </a:spcBef>
              <a:buFont typeface="Arial" panose="020B0604020202020204" pitchFamily="34" charset="0"/>
              <a:buChar char="•"/>
            </a:pPr>
            <a:r>
              <a:rPr lang="en-US" dirty="0" smtClean="0">
                <a:latin typeface="Century Gothic" panose="020B0502020202020204" pitchFamily="34" charset="0"/>
              </a:rPr>
              <a:t>A university affiliated nonprofit corporation providing services to a </a:t>
            </a:r>
            <a:r>
              <a:rPr lang="en-US" i="1" u="sng" dirty="0" smtClean="0">
                <a:latin typeface="Century Gothic" panose="020B0502020202020204" pitchFamily="34" charset="0"/>
              </a:rPr>
              <a:t>defined degree </a:t>
            </a:r>
            <a:r>
              <a:rPr lang="en-US" dirty="0" smtClean="0">
                <a:latin typeface="Century Gothic" panose="020B0502020202020204" pitchFamily="34" charset="0"/>
              </a:rPr>
              <a:t>to its university’s </a:t>
            </a:r>
            <a:r>
              <a:rPr lang="en-US" i="1" u="sng" dirty="0" smtClean="0">
                <a:latin typeface="Century Gothic" panose="020B0502020202020204" pitchFamily="34" charset="0"/>
              </a:rPr>
              <a:t>research program</a:t>
            </a:r>
          </a:p>
          <a:p>
            <a:pPr lvl="2">
              <a:spcBef>
                <a:spcPts val="800"/>
              </a:spcBef>
              <a:buFont typeface="Arial" panose="020B0604020202020204" pitchFamily="34" charset="0"/>
              <a:buChar char="•"/>
            </a:pPr>
            <a:r>
              <a:rPr lang="en-US" sz="2100" i="1" u="sng" dirty="0" smtClean="0">
                <a:latin typeface="Century Gothic" panose="020B0502020202020204" pitchFamily="34" charset="0"/>
              </a:rPr>
              <a:t>Defined degree:  the scope of services provided varies widely, ranging from providing comprehensive grants and contracts administration and related business services to a more narrowly focused mission, and many variations between the two</a:t>
            </a:r>
          </a:p>
          <a:p>
            <a:pPr lvl="2">
              <a:spcBef>
                <a:spcPts val="800"/>
              </a:spcBef>
              <a:buFont typeface="Arial" panose="020B0604020202020204" pitchFamily="34" charset="0"/>
              <a:buChar char="•"/>
            </a:pPr>
            <a:r>
              <a:rPr lang="en-US" sz="2100" i="1" u="sng" dirty="0" smtClean="0">
                <a:latin typeface="Century Gothic" panose="020B0502020202020204" pitchFamily="34" charset="0"/>
              </a:rPr>
              <a:t>Research program: sponsored research from federal, state, private foundations and industry, can also include internally funded programs</a:t>
            </a:r>
          </a:p>
          <a:p>
            <a:pPr lvl="1">
              <a:lnSpc>
                <a:spcPct val="120000"/>
              </a:lnSpc>
              <a:spcBef>
                <a:spcPts val="800"/>
              </a:spcBef>
              <a:buFont typeface="Arial" panose="020B0604020202020204" pitchFamily="34" charset="0"/>
              <a:buChar char="•"/>
            </a:pPr>
            <a:r>
              <a:rPr lang="en-US" dirty="0" smtClean="0">
                <a:latin typeface="Century Gothic" panose="020B0502020202020204" pitchFamily="34" charset="0"/>
              </a:rPr>
              <a:t>Eligible to receive tax deductible contributions</a:t>
            </a:r>
          </a:p>
          <a:p>
            <a:pPr lvl="1">
              <a:lnSpc>
                <a:spcPct val="120000"/>
              </a:lnSpc>
              <a:spcBef>
                <a:spcPts val="800"/>
              </a:spcBef>
              <a:buFont typeface="Arial" panose="020B0604020202020204" pitchFamily="34" charset="0"/>
              <a:buChar char="•"/>
            </a:pPr>
            <a:r>
              <a:rPr lang="en-US" dirty="0" smtClean="0">
                <a:latin typeface="Century Gothic" panose="020B0502020202020204" pitchFamily="34" charset="0"/>
              </a:rPr>
              <a:t>Must be organized and operated exclusively for exempt purposes (research and education)</a:t>
            </a:r>
          </a:p>
          <a:p>
            <a:pPr lvl="1">
              <a:lnSpc>
                <a:spcPct val="120000"/>
              </a:lnSpc>
              <a:spcBef>
                <a:spcPts val="800"/>
              </a:spcBef>
              <a:buFont typeface="Arial" panose="020B0604020202020204" pitchFamily="34" charset="0"/>
              <a:buChar char="•"/>
            </a:pPr>
            <a:r>
              <a:rPr lang="en-US" dirty="0" smtClean="0">
                <a:latin typeface="Century Gothic" panose="020B0502020202020204" pitchFamily="34" charset="0"/>
              </a:rPr>
              <a:t>Provide flexible alternatives to UCF and state processes</a:t>
            </a:r>
          </a:p>
          <a:p>
            <a:pPr lvl="1">
              <a:lnSpc>
                <a:spcPct val="120000"/>
              </a:lnSpc>
              <a:spcBef>
                <a:spcPts val="800"/>
              </a:spcBef>
              <a:buFont typeface="Arial" panose="020B0604020202020204" pitchFamily="34" charset="0"/>
              <a:buChar char="•"/>
            </a:pPr>
            <a:r>
              <a:rPr lang="en-US" dirty="0" smtClean="0">
                <a:latin typeface="Century Gothic" panose="020B0502020202020204" pitchFamily="34" charset="0"/>
              </a:rPr>
              <a:t>Direct Support Organization of UCF (Florida Administrative Code 6C7-4.034)(Florida Statutes 1004.28)</a:t>
            </a:r>
          </a:p>
          <a:p>
            <a:pPr lvl="1">
              <a:lnSpc>
                <a:spcPct val="120000"/>
              </a:lnSpc>
            </a:pPr>
            <a:endParaRPr lang="en-US" dirty="0"/>
          </a:p>
          <a:p>
            <a:pPr lvl="1"/>
            <a:endParaRPr lang="en-US" dirty="0"/>
          </a:p>
        </p:txBody>
      </p:sp>
    </p:spTree>
    <p:extLst>
      <p:ext uri="{BB962C8B-B14F-4D97-AF65-F5344CB8AC3E}">
        <p14:creationId xmlns:p14="http://schemas.microsoft.com/office/powerpoint/2010/main" val="22876827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&amp; Overview</a:t>
            </a:r>
            <a:endParaRPr lang="en-US" dirty="0"/>
          </a:p>
        </p:txBody>
      </p:sp>
      <p:sp>
        <p:nvSpPr>
          <p:cNvPr id="3" name="Content Placeholder 2"/>
          <p:cNvSpPr>
            <a:spLocks noGrp="1"/>
          </p:cNvSpPr>
          <p:nvPr>
            <p:ph idx="1"/>
          </p:nvPr>
        </p:nvSpPr>
        <p:spPr/>
        <p:txBody>
          <a:bodyPr>
            <a:normAutofit fontScale="92500" lnSpcReduction="10000"/>
          </a:bodyPr>
          <a:lstStyle/>
          <a:p>
            <a:pPr>
              <a:buFont typeface="Courier New" panose="02070309020205020404" pitchFamily="49" charset="0"/>
              <a:buChar char="o"/>
            </a:pPr>
            <a:r>
              <a:rPr lang="en-US" sz="3000" dirty="0" smtClean="0">
                <a:latin typeface="Century Gothic" panose="020B0502020202020204" pitchFamily="34" charset="0"/>
              </a:rPr>
              <a:t>Operations</a:t>
            </a:r>
          </a:p>
          <a:p>
            <a:pPr lvl="1">
              <a:buFont typeface="Arial" panose="020B0604020202020204" pitchFamily="34" charset="0"/>
              <a:buChar char="•"/>
            </a:pPr>
            <a:r>
              <a:rPr lang="en-US" sz="2600" dirty="0" smtClean="0">
                <a:latin typeface="Century Gothic" panose="020B0502020202020204" pitchFamily="34" charset="0"/>
              </a:rPr>
              <a:t>The Research Foundation is a separate entity from UCF and as such we have our own:</a:t>
            </a:r>
          </a:p>
          <a:p>
            <a:pPr lvl="2">
              <a:buFont typeface="Arial" panose="020B0604020202020204" pitchFamily="34" charset="0"/>
              <a:buChar char="•"/>
            </a:pPr>
            <a:r>
              <a:rPr lang="en-US" sz="2600" dirty="0" smtClean="0">
                <a:latin typeface="Century Gothic" panose="020B0502020202020204" pitchFamily="34" charset="0"/>
              </a:rPr>
              <a:t>Bank account</a:t>
            </a:r>
          </a:p>
          <a:p>
            <a:pPr lvl="2">
              <a:buFont typeface="Arial" panose="020B0604020202020204" pitchFamily="34" charset="0"/>
              <a:buChar char="•"/>
            </a:pPr>
            <a:r>
              <a:rPr lang="en-US" sz="2600" dirty="0" smtClean="0">
                <a:latin typeface="Century Gothic" panose="020B0502020202020204" pitchFamily="34" charset="0"/>
              </a:rPr>
              <a:t>Accounting system</a:t>
            </a:r>
          </a:p>
          <a:p>
            <a:pPr lvl="2">
              <a:buFont typeface="Arial" panose="020B0604020202020204" pitchFamily="34" charset="0"/>
              <a:buChar char="•"/>
            </a:pPr>
            <a:r>
              <a:rPr lang="en-US" sz="2600" dirty="0" smtClean="0">
                <a:latin typeface="Century Gothic" panose="020B0502020202020204" pitchFamily="34" charset="0"/>
              </a:rPr>
              <a:t>Purchasing system</a:t>
            </a:r>
          </a:p>
          <a:p>
            <a:pPr lvl="2">
              <a:buFont typeface="Arial" panose="020B0604020202020204" pitchFamily="34" charset="0"/>
              <a:buChar char="•"/>
            </a:pPr>
            <a:r>
              <a:rPr lang="en-US" sz="2600" dirty="0" smtClean="0">
                <a:latin typeface="Century Gothic" panose="020B0502020202020204" pitchFamily="34" charset="0"/>
              </a:rPr>
              <a:t>Business manual</a:t>
            </a:r>
          </a:p>
          <a:p>
            <a:pPr lvl="2">
              <a:buFont typeface="Arial" panose="020B0604020202020204" pitchFamily="34" charset="0"/>
              <a:buChar char="•"/>
            </a:pPr>
            <a:r>
              <a:rPr lang="en-US" sz="2600" dirty="0" smtClean="0">
                <a:latin typeface="Century Gothic" panose="020B0502020202020204" pitchFamily="34" charset="0"/>
              </a:rPr>
              <a:t>Federal employer identification number </a:t>
            </a:r>
            <a:r>
              <a:rPr lang="en-US" sz="2200" dirty="0" smtClean="0">
                <a:latin typeface="Century Gothic" panose="020B0502020202020204" pitchFamily="34" charset="0"/>
              </a:rPr>
              <a:t>(EIN) (59-3086453</a:t>
            </a:r>
            <a:r>
              <a:rPr lang="en-US" sz="2600" dirty="0" smtClean="0">
                <a:latin typeface="Century Gothic" panose="020B0502020202020204" pitchFamily="34" charset="0"/>
              </a:rPr>
              <a:t>)</a:t>
            </a:r>
          </a:p>
          <a:p>
            <a:pPr lvl="2">
              <a:buFont typeface="Arial" panose="020B0604020202020204" pitchFamily="34" charset="0"/>
              <a:buChar char="•"/>
            </a:pPr>
            <a:r>
              <a:rPr lang="en-US" sz="2600" dirty="0" smtClean="0">
                <a:latin typeface="Century Gothic" panose="020B0502020202020204" pitchFamily="34" charset="0"/>
              </a:rPr>
              <a:t>DUNS </a:t>
            </a:r>
            <a:r>
              <a:rPr lang="en-US" sz="2200" dirty="0" smtClean="0">
                <a:latin typeface="Century Gothic" panose="020B0502020202020204" pitchFamily="34" charset="0"/>
              </a:rPr>
              <a:t>(784933843)</a:t>
            </a:r>
          </a:p>
          <a:p>
            <a:pPr lvl="2">
              <a:buFont typeface="Arial" panose="020B0604020202020204" pitchFamily="34" charset="0"/>
              <a:buChar char="•"/>
            </a:pPr>
            <a:r>
              <a:rPr lang="en-US" sz="2600" dirty="0" smtClean="0">
                <a:latin typeface="Century Gothic" panose="020B0502020202020204" pitchFamily="34" charset="0"/>
              </a:rPr>
              <a:t>Florida tax exempt certificate</a:t>
            </a:r>
          </a:p>
          <a:p>
            <a:pPr lvl="2"/>
            <a:endParaRPr lang="en-US" dirty="0"/>
          </a:p>
          <a:p>
            <a:pPr lvl="2"/>
            <a:endParaRPr lang="en-US" dirty="0" smtClean="0"/>
          </a:p>
          <a:p>
            <a:pPr lvl="2"/>
            <a:endParaRPr lang="en-US" dirty="0"/>
          </a:p>
          <a:p>
            <a:pPr lvl="2"/>
            <a:endParaRPr lang="en-US" dirty="0" smtClean="0"/>
          </a:p>
          <a:p>
            <a:pPr lvl="2"/>
            <a:endParaRPr lang="en-US" dirty="0"/>
          </a:p>
          <a:p>
            <a:pPr lvl="2"/>
            <a:endParaRPr lang="en-US" dirty="0" smtClean="0"/>
          </a:p>
        </p:txBody>
      </p:sp>
    </p:spTree>
    <p:extLst>
      <p:ext uri="{BB962C8B-B14F-4D97-AF65-F5344CB8AC3E}">
        <p14:creationId xmlns:p14="http://schemas.microsoft.com/office/powerpoint/2010/main" val="766834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RF Account Types</a:t>
            </a:r>
            <a:endParaRPr lang="en-US" dirty="0"/>
          </a:p>
        </p:txBody>
      </p:sp>
      <p:sp>
        <p:nvSpPr>
          <p:cNvPr id="3" name="Content Placeholder 2"/>
          <p:cNvSpPr>
            <a:spLocks noGrp="1"/>
          </p:cNvSpPr>
          <p:nvPr>
            <p:ph idx="1"/>
          </p:nvPr>
        </p:nvSpPr>
        <p:spPr/>
        <p:txBody>
          <a:bodyPr>
            <a:normAutofit/>
          </a:bodyPr>
          <a:lstStyle/>
          <a:p>
            <a:pPr>
              <a:buFont typeface="Courier New" panose="02070309020205020404" pitchFamily="49" charset="0"/>
              <a:buChar char="o"/>
            </a:pPr>
            <a:r>
              <a:rPr lang="en-US" sz="2800" dirty="0" smtClean="0"/>
              <a:t>02  TTO Commercialization Projects</a:t>
            </a:r>
          </a:p>
          <a:p>
            <a:pPr>
              <a:buFont typeface="Courier New" panose="02070309020205020404" pitchFamily="49" charset="0"/>
              <a:buChar char="o"/>
            </a:pPr>
            <a:r>
              <a:rPr lang="en-US" sz="2800" dirty="0" smtClean="0"/>
              <a:t>03  Licensing /Option Agreement</a:t>
            </a:r>
          </a:p>
          <a:p>
            <a:pPr>
              <a:buFont typeface="Courier New" panose="02070309020205020404" pitchFamily="49" charset="0"/>
              <a:buChar char="o"/>
            </a:pPr>
            <a:r>
              <a:rPr lang="en-US" sz="2800" dirty="0" smtClean="0"/>
              <a:t>04  Operating Account</a:t>
            </a:r>
          </a:p>
          <a:p>
            <a:pPr>
              <a:buFont typeface="Courier New" panose="02070309020205020404" pitchFamily="49" charset="0"/>
              <a:buChar char="o"/>
            </a:pPr>
            <a:r>
              <a:rPr lang="en-US" sz="2800" dirty="0" smtClean="0"/>
              <a:t>05  Donations/Sponsorships/Other Non-C&amp;G Activity</a:t>
            </a:r>
          </a:p>
          <a:p>
            <a:pPr>
              <a:buFont typeface="Courier New" panose="02070309020205020404" pitchFamily="49" charset="0"/>
              <a:buChar char="o"/>
            </a:pPr>
            <a:r>
              <a:rPr lang="en-US" sz="2800" dirty="0" smtClean="0"/>
              <a:t>06  Residual (Balance) Accounts/Royalty Income</a:t>
            </a:r>
          </a:p>
          <a:p>
            <a:pPr>
              <a:buFont typeface="Courier New" panose="02070309020205020404" pitchFamily="49" charset="0"/>
              <a:buChar char="o"/>
            </a:pPr>
            <a:r>
              <a:rPr lang="en-US" sz="2800" dirty="0" smtClean="0"/>
              <a:t>07  Contract &amp; Grants</a:t>
            </a:r>
          </a:p>
          <a:p>
            <a:pPr>
              <a:buFont typeface="Courier New" panose="02070309020205020404" pitchFamily="49" charset="0"/>
              <a:buChar char="o"/>
            </a:pPr>
            <a:r>
              <a:rPr lang="en-US" sz="2800" dirty="0" smtClean="0"/>
              <a:t>08  UCF Foundation External Funding</a:t>
            </a:r>
          </a:p>
          <a:p>
            <a:pPr>
              <a:buFont typeface="Courier New" panose="02070309020205020404" pitchFamily="49" charset="0"/>
              <a:buChar char="o"/>
            </a:pPr>
            <a:r>
              <a:rPr lang="en-US" sz="2800" dirty="0" smtClean="0"/>
              <a:t>09  Incubator Rent Accounts</a:t>
            </a:r>
            <a:endParaRPr lang="en-US" sz="2800" dirty="0"/>
          </a:p>
        </p:txBody>
      </p:sp>
      <p:sp>
        <p:nvSpPr>
          <p:cNvPr id="4" name="Oval 3"/>
          <p:cNvSpPr/>
          <p:nvPr/>
        </p:nvSpPr>
        <p:spPr>
          <a:xfrm>
            <a:off x="228600" y="3962400"/>
            <a:ext cx="4038600" cy="838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522764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RF Account types</a:t>
            </a:r>
            <a:endParaRPr lang="en-US" dirty="0"/>
          </a:p>
        </p:txBody>
      </p:sp>
      <p:pic>
        <p:nvPicPr>
          <p:cNvPr id="10" name="Picture 9"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7400" y="1143000"/>
            <a:ext cx="4419600" cy="5443546"/>
          </a:xfrm>
          <a:prstGeom prst="rect">
            <a:avLst/>
          </a:prstGeom>
        </p:spPr>
      </p:pic>
    </p:spTree>
    <p:extLst>
      <p:ext uri="{BB962C8B-B14F-4D97-AF65-F5344CB8AC3E}">
        <p14:creationId xmlns:p14="http://schemas.microsoft.com/office/powerpoint/2010/main" val="20123187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Indirect Rates &amp; Management Fees</a:t>
            </a:r>
            <a:endParaRPr lang="en-US" dirty="0"/>
          </a:p>
        </p:txBody>
      </p:sp>
      <p:sp>
        <p:nvSpPr>
          <p:cNvPr id="3" name="Content Placeholder 2"/>
          <p:cNvSpPr>
            <a:spLocks noGrp="1"/>
          </p:cNvSpPr>
          <p:nvPr>
            <p:ph idx="1"/>
          </p:nvPr>
        </p:nvSpPr>
        <p:spPr/>
        <p:txBody>
          <a:bodyPr>
            <a:normAutofit fontScale="85000" lnSpcReduction="20000"/>
          </a:bodyPr>
          <a:lstStyle/>
          <a:p>
            <a:pPr>
              <a:buFont typeface="Courier New" panose="02070309020205020404" pitchFamily="49" charset="0"/>
              <a:buChar char="o"/>
            </a:pPr>
            <a:r>
              <a:rPr lang="en-US" dirty="0" smtClean="0"/>
              <a:t>UCF’s F&amp;A Rate Agreement </a:t>
            </a:r>
            <a:r>
              <a:rPr lang="en-US" sz="2000" dirty="0" smtClean="0"/>
              <a:t>(07 Contract &amp; Grants) </a:t>
            </a:r>
          </a:p>
          <a:p>
            <a:pPr lvl="1">
              <a:buFont typeface="Arial" panose="020B0604020202020204" pitchFamily="34" charset="0"/>
              <a:buChar char="•"/>
            </a:pPr>
            <a:r>
              <a:rPr lang="en-US" dirty="0" smtClean="0"/>
              <a:t>46% on campus organized research</a:t>
            </a:r>
          </a:p>
          <a:p>
            <a:pPr lvl="1">
              <a:buFont typeface="Arial" panose="020B0604020202020204" pitchFamily="34" charset="0"/>
              <a:buChar char="•"/>
            </a:pPr>
            <a:r>
              <a:rPr lang="en-US" dirty="0" smtClean="0"/>
              <a:t>30% on campus other sponsored activity</a:t>
            </a:r>
          </a:p>
          <a:p>
            <a:pPr lvl="1">
              <a:buFont typeface="Arial" panose="020B0604020202020204" pitchFamily="34" charset="0"/>
              <a:buChar char="•"/>
            </a:pPr>
            <a:r>
              <a:rPr lang="en-US" dirty="0" smtClean="0"/>
              <a:t>26% off campus all programs</a:t>
            </a:r>
          </a:p>
          <a:p>
            <a:pPr lvl="1">
              <a:buFont typeface="Arial" panose="020B0604020202020204" pitchFamily="34" charset="0"/>
              <a:buChar char="•"/>
            </a:pPr>
            <a:r>
              <a:rPr lang="en-US" dirty="0" smtClean="0"/>
              <a:t>20% optional reduced rate for fixed price (only) when appropriate    </a:t>
            </a:r>
            <a:r>
              <a:rPr lang="en-US" sz="2100" dirty="0" smtClean="0"/>
              <a:t>(46% UCF F&amp;A rate – 26% administrative cap = 20%)</a:t>
            </a:r>
          </a:p>
          <a:p>
            <a:pPr lvl="2">
              <a:buFont typeface="Arial" panose="020B0604020202020204" pitchFamily="34" charset="0"/>
              <a:buChar char="•"/>
            </a:pPr>
            <a:r>
              <a:rPr lang="en-US" dirty="0" smtClean="0"/>
              <a:t>Advance payment by sponsor is required</a:t>
            </a:r>
          </a:p>
          <a:p>
            <a:pPr lvl="2">
              <a:buFont typeface="Arial" panose="020B0604020202020204" pitchFamily="34" charset="0"/>
              <a:buChar char="•"/>
            </a:pPr>
            <a:r>
              <a:rPr lang="en-US" dirty="0" smtClean="0"/>
              <a:t>UCF retains rights to all IP</a:t>
            </a:r>
          </a:p>
          <a:p>
            <a:pPr lvl="2">
              <a:buFont typeface="Arial" panose="020B0604020202020204" pitchFamily="34" charset="0"/>
              <a:buChar char="•"/>
            </a:pPr>
            <a:r>
              <a:rPr lang="en-US" dirty="0" smtClean="0"/>
              <a:t>Minimal administrative requirements (reporting)</a:t>
            </a:r>
          </a:p>
          <a:p>
            <a:pPr marL="457200" lvl="1" indent="0">
              <a:buNone/>
            </a:pPr>
            <a:endParaRPr lang="en-US" dirty="0" smtClean="0"/>
          </a:p>
          <a:p>
            <a:pPr>
              <a:buFont typeface="Courier New" panose="02070309020205020404" pitchFamily="49" charset="0"/>
              <a:buChar char="o"/>
            </a:pPr>
            <a:r>
              <a:rPr lang="en-US" dirty="0" smtClean="0"/>
              <a:t>Management Fee </a:t>
            </a:r>
            <a:r>
              <a:rPr lang="en-US" sz="2000" dirty="0" smtClean="0"/>
              <a:t>(02 , 03, 04, 05, 09)</a:t>
            </a:r>
            <a:endParaRPr lang="en-US" dirty="0" smtClean="0"/>
          </a:p>
          <a:p>
            <a:pPr lvl="1">
              <a:buFont typeface="Arial" panose="020B0604020202020204" pitchFamily="34" charset="0"/>
              <a:buChar char="•"/>
            </a:pPr>
            <a:r>
              <a:rPr lang="en-US" dirty="0" smtClean="0"/>
              <a:t>5% </a:t>
            </a:r>
          </a:p>
        </p:txBody>
      </p:sp>
    </p:spTree>
    <p:extLst>
      <p:ext uri="{BB962C8B-B14F-4D97-AF65-F5344CB8AC3E}">
        <p14:creationId xmlns:p14="http://schemas.microsoft.com/office/powerpoint/2010/main" val="356324314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2961</TotalTime>
  <Words>1062</Words>
  <Application>Microsoft Office PowerPoint</Application>
  <PresentationFormat>On-screen Show (4:3)</PresentationFormat>
  <Paragraphs>170</Paragraphs>
  <Slides>15</Slides>
  <Notes>6</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Trek</vt:lpstr>
      <vt:lpstr>Exploring Research Administration from Concept to Commercialization</vt:lpstr>
      <vt:lpstr>PowerPoint Presentation</vt:lpstr>
      <vt:lpstr>Introduction &amp; overview</vt:lpstr>
      <vt:lpstr>Introduction &amp; Overview</vt:lpstr>
      <vt:lpstr>Introduction &amp; Overview</vt:lpstr>
      <vt:lpstr>Introduction &amp; Overview</vt:lpstr>
      <vt:lpstr>RF Account Types</vt:lpstr>
      <vt:lpstr>RF Account types</vt:lpstr>
      <vt:lpstr>Indirect Rates &amp; Management Fees</vt:lpstr>
      <vt:lpstr>Services</vt:lpstr>
      <vt:lpstr>Services</vt:lpstr>
      <vt:lpstr>Business processes</vt:lpstr>
      <vt:lpstr>Audit &amp; Reporting</vt:lpstr>
      <vt:lpstr>Organizational structure</vt:lpstr>
      <vt:lpstr>Organizational structure</vt:lpstr>
    </vt:vector>
  </TitlesOfParts>
  <Company>UCF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jtorres</dc:creator>
  <cp:lastModifiedBy>Kim Myers-Smith</cp:lastModifiedBy>
  <cp:revision>123</cp:revision>
  <cp:lastPrinted>2013-11-14T18:46:27Z</cp:lastPrinted>
  <dcterms:created xsi:type="dcterms:W3CDTF">2011-04-10T19:45:53Z</dcterms:created>
  <dcterms:modified xsi:type="dcterms:W3CDTF">2013-11-19T15:51:04Z</dcterms:modified>
</cp:coreProperties>
</file>